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" name="Shape 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.png" descr="back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end.png" descr="end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82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home.png" descr="hom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42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menu.png" descr="menu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200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next.png" descr="next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37.png"/><Relationship Id="rId4" Type="http://schemas.openxmlformats.org/officeDocument/2006/relationships/image" Target="../media/image3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34.png"/><Relationship Id="rId5" Type="http://schemas.openxmlformats.org/officeDocument/2006/relationships/image" Target="../media/image8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8.png"/><Relationship Id="rId4" Type="http://schemas.openxmlformats.org/officeDocument/2006/relationships/image" Target="../media/image44.png"/><Relationship Id="rId5" Type="http://schemas.openxmlformats.org/officeDocument/2006/relationships/image" Target="../media/image38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34.png"/><Relationship Id="rId4" Type="http://schemas.openxmlformats.org/officeDocument/2006/relationships/image" Target="../media/image8.png"/><Relationship Id="rId5" Type="http://schemas.openxmlformats.org/officeDocument/2006/relationships/image" Target="../media/image38.png"/><Relationship Id="rId6" Type="http://schemas.openxmlformats.org/officeDocument/2006/relationships/image" Target="../media/image5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34.png"/><Relationship Id="rId4" Type="http://schemas.openxmlformats.org/officeDocument/2006/relationships/image" Target="../media/image8.png"/><Relationship Id="rId5" Type="http://schemas.openxmlformats.org/officeDocument/2006/relationships/image" Target="../media/image38.png"/><Relationship Id="rId6" Type="http://schemas.openxmlformats.org/officeDocument/2006/relationships/image" Target="../media/image55.png"/><Relationship Id="rId7" Type="http://schemas.openxmlformats.org/officeDocument/2006/relationships/image" Target="../media/image2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8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77.png"/><Relationship Id="rId25" Type="http://schemas.openxmlformats.org/officeDocument/2006/relationships/image" Target="../media/image78.png"/><Relationship Id="rId26" Type="http://schemas.openxmlformats.org/officeDocument/2006/relationships/image" Target="../media/image79.png"/><Relationship Id="rId27" Type="http://schemas.openxmlformats.org/officeDocument/2006/relationships/image" Target="../media/image80.png"/><Relationship Id="rId28" Type="http://schemas.openxmlformats.org/officeDocument/2006/relationships/image" Target="../media/image81.png"/><Relationship Id="rId29" Type="http://schemas.openxmlformats.org/officeDocument/2006/relationships/image" Target="../media/image8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Relationship Id="rId3" Type="http://schemas.openxmlformats.org/officeDocument/2006/relationships/image" Target="../media/image8.png"/><Relationship Id="rId4" Type="http://schemas.openxmlformats.org/officeDocument/2006/relationships/image" Target="../media/image57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82.png"/><Relationship Id="rId12" Type="http://schemas.openxmlformats.org/officeDocument/2006/relationships/image" Target="../media/image9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5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png"/><Relationship Id="rId3" Type="http://schemas.openxmlformats.org/officeDocument/2006/relationships/image" Target="../media/image57.png"/><Relationship Id="rId4" Type="http://schemas.openxmlformats.org/officeDocument/2006/relationships/image" Target="../media/image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8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8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Relationship Id="rId3" Type="http://schemas.openxmlformats.org/officeDocument/2006/relationships/image" Target="../media/image8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4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7.png"/><Relationship Id="rId4" Type="http://schemas.openxmlformats.org/officeDocument/2006/relationships/image" Target="../media/image101.png"/><Relationship Id="rId5" Type="http://schemas.openxmlformats.org/officeDocument/2006/relationships/image" Target="../media/image100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7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8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png"/><Relationship Id="rId3" Type="http://schemas.openxmlformats.org/officeDocument/2006/relationships/image" Target="../media/image8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8.png"/><Relationship Id="rId5" Type="http://schemas.openxmlformats.org/officeDocument/2006/relationships/image" Target="../media/image112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8.png"/><Relationship Id="rId5" Type="http://schemas.openxmlformats.org/officeDocument/2006/relationships/image" Target="../media/image112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8.png"/><Relationship Id="rId5" Type="http://schemas.openxmlformats.org/officeDocument/2006/relationships/image" Target="../media/image11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8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8.png"/><Relationship Id="rId5" Type="http://schemas.openxmlformats.org/officeDocument/2006/relationships/image" Target="../media/image11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8.png"/><Relationship Id="rId5" Type="http://schemas.openxmlformats.org/officeDocument/2006/relationships/image" Target="../media/image113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8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2cap01slide01.png" descr="C:\Users\Britta\Desktop\L2 cap1and2\cap1\L2cap01slide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 of 43</a:t>
            </a:r>
          </a:p>
        </p:txBody>
      </p:sp>
      <p:sp>
        <p:nvSpPr>
          <p:cNvPr id="13" name="Shape 13"/>
          <p:cNvSpPr/>
          <p:nvPr/>
        </p:nvSpPr>
        <p:spPr>
          <a:xfrm>
            <a:off x="5922962" y="1206500"/>
            <a:ext cx="2909889" cy="999193"/>
          </a:xfrm>
          <a:prstGeom prst="rect">
            <a:avLst/>
          </a:prstGeom>
          <a:solidFill>
            <a:srgbClr val="000000">
              <a:alpha val="4196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b="1" sz="1600">
                <a:solidFill>
                  <a:srgbClr val="FFFFFF"/>
                </a:solidFill>
              </a:rPr>
              <a:t>El avión está despegando de la pista del aeropuerto </a:t>
            </a:r>
            <a:endParaRPr b="1" sz="1600">
              <a:solidFill>
                <a:srgbClr val="FFFFFF"/>
              </a:solidFill>
            </a:endParaRPr>
          </a:p>
          <a:p>
            <a:pPr lvl="0" algn="ctr"/>
            <a:r>
              <a:rPr b="1" sz="1600">
                <a:solidFill>
                  <a:srgbClr val="FFFFFF"/>
                </a:solidFill>
              </a:rPr>
              <a:t>de la Romana en la República Dominicana.</a:t>
            </a:r>
          </a:p>
        </p:txBody>
      </p:sp>
      <p:sp>
        <p:nvSpPr>
          <p:cNvPr id="14" name="Shape 14"/>
          <p:cNvSpPr/>
          <p:nvPr/>
        </p:nvSpPr>
        <p:spPr>
          <a:xfrm>
            <a:off x="3375025" y="6403975"/>
            <a:ext cx="1168401" cy="4254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10 of 43</a:t>
            </a:r>
          </a:p>
        </p:txBody>
      </p:sp>
      <p:pic>
        <p:nvPicPr>
          <p:cNvPr id="9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slide 10 titletext1a.png" descr="slide 10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4608512" y="1847559"/>
            <a:ext cx="4260851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La pasajera está en la puerta de salida.</a:t>
            </a:r>
          </a:p>
        </p:txBody>
      </p:sp>
      <p:sp>
        <p:nvSpPr>
          <p:cNvPr id="101" name="Shape 101"/>
          <p:cNvSpPr/>
          <p:nvPr/>
        </p:nvSpPr>
        <p:spPr>
          <a:xfrm>
            <a:off x="4608512" y="2488909"/>
            <a:ext cx="4110038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Está esperando la salida de su vuelo.</a:t>
            </a:r>
          </a:p>
        </p:txBody>
      </p:sp>
      <p:sp>
        <p:nvSpPr>
          <p:cNvPr id="102" name="Shape 102"/>
          <p:cNvSpPr/>
          <p:nvPr/>
        </p:nvSpPr>
        <p:spPr>
          <a:xfrm>
            <a:off x="4608512" y="3298534"/>
            <a:ext cx="403542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El avión está saliendo a tiempo. </a:t>
            </a:r>
            <a:endParaRPr sz="2000"/>
          </a:p>
          <a:p>
            <a:pPr lvl="0"/>
            <a:r>
              <a:rPr sz="2000"/>
              <a:t>No sale tarde. </a:t>
            </a:r>
          </a:p>
        </p:txBody>
      </p:sp>
      <p:sp>
        <p:nvSpPr>
          <p:cNvPr id="103" name="Shape 103"/>
          <p:cNvSpPr/>
          <p:nvPr/>
        </p:nvSpPr>
        <p:spPr>
          <a:xfrm>
            <a:off x="4608512" y="4243097"/>
            <a:ext cx="41084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No hay un retraso (una demora). </a:t>
            </a:r>
          </a:p>
        </p:txBody>
      </p:sp>
      <p:sp>
        <p:nvSpPr>
          <p:cNvPr id="104" name="Shape 104"/>
          <p:cNvSpPr/>
          <p:nvPr/>
        </p:nvSpPr>
        <p:spPr>
          <a:xfrm>
            <a:off x="4608512" y="4903497"/>
            <a:ext cx="3943351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Ella va a embarcar (abordar) </a:t>
            </a:r>
            <a:endParaRPr sz="2000"/>
          </a:p>
          <a:p>
            <a:pPr lvl="0"/>
            <a:r>
              <a:rPr sz="2000"/>
              <a:t>dentro de poco. </a:t>
            </a:r>
          </a:p>
        </p:txBody>
      </p:sp>
      <p:pic>
        <p:nvPicPr>
          <p:cNvPr id="105" name="slide 10 pic1a.png" descr="slide 10 pic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387" y="2384425"/>
            <a:ext cx="3810001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vocabulario2-header.png" descr="vocabulario2-header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5"/>
      <p:bldP build="whole" bldLvl="1" animBg="1" rev="0" advAuto="0" spid="101" grpId="2"/>
      <p:bldP build="whole" bldLvl="1" animBg="1" rev="0" advAuto="0" spid="100" grpId="1"/>
      <p:bldP build="whole" bldLvl="1" animBg="1" rev="0" advAuto="0" spid="98" grpId="6"/>
      <p:bldP build="whole" bldLvl="1" animBg="1" rev="0" advAuto="0" spid="103" grpId="4"/>
      <p:bldP build="whole" bldLvl="1" animBg="1" rev="0" advAuto="0" spid="10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11 of 43</a:t>
            </a:r>
          </a:p>
        </p:txBody>
      </p:sp>
      <p:pic>
        <p:nvPicPr>
          <p:cNvPr id="109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cap03slide04.png" descr="cap03slide0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7300" y="1431925"/>
            <a:ext cx="4038600" cy="160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1631950" y="3257259"/>
            <a:ext cx="65532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● </a:t>
            </a:r>
            <a:r>
              <a:rPr b="1" sz="2000"/>
              <a:t>Hay que</a:t>
            </a:r>
            <a:r>
              <a:rPr sz="2000"/>
              <a:t> is a useful expression that means ___________.</a:t>
            </a:r>
          </a:p>
        </p:txBody>
      </p:sp>
      <p:sp>
        <p:nvSpPr>
          <p:cNvPr id="112" name="Shape 112"/>
          <p:cNvSpPr/>
          <p:nvPr/>
        </p:nvSpPr>
        <p:spPr>
          <a:xfrm>
            <a:off x="1631950" y="4100222"/>
            <a:ext cx="655320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● _______ and _______________ are expressions to tell </a:t>
            </a:r>
            <a:endParaRPr sz="2000"/>
          </a:p>
          <a:p>
            <a:pPr lvl="0"/>
            <a:r>
              <a:rPr sz="2000"/>
              <a:t>    what you do every so often.</a:t>
            </a:r>
          </a:p>
        </p:txBody>
      </p:sp>
      <p:pic>
        <p:nvPicPr>
          <p:cNvPr id="113" name="vocabulario2-header.png" descr="vocabulario2-head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6173100" y="3390900"/>
            <a:ext cx="16714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Es necesario</a:t>
            </a:r>
          </a:p>
        </p:txBody>
      </p:sp>
      <p:sp>
        <p:nvSpPr>
          <p:cNvPr id="115" name="Shape 115"/>
          <p:cNvSpPr/>
          <p:nvPr/>
        </p:nvSpPr>
        <p:spPr>
          <a:xfrm>
            <a:off x="1860879" y="4089400"/>
            <a:ext cx="10550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A veces</a:t>
            </a:r>
          </a:p>
        </p:txBody>
      </p:sp>
      <p:sp>
        <p:nvSpPr>
          <p:cNvPr id="116" name="Shape 116"/>
          <p:cNvSpPr/>
          <p:nvPr/>
        </p:nvSpPr>
        <p:spPr>
          <a:xfrm>
            <a:off x="3170815" y="4086225"/>
            <a:ext cx="222134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de vez en cuando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" grpId="1"/>
      <p:bldP build="whole" bldLvl="1" animBg="1" rev="0" advAuto="0" spid="115" grpId="2"/>
      <p:bldP build="whole" bldLvl="1" animBg="1" rev="0" advAuto="0" spid="109" grpId="4"/>
      <p:bldP build="whole" bldLvl="1" animBg="1" rev="0" advAuto="0" spid="11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lide 12 titletext1a.png" descr="slide 12 titletex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lide 12 pic1b.png" descr="slide 12 pic1b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062" y="1609725"/>
            <a:ext cx="7618413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12 of 43</a:t>
            </a:r>
          </a:p>
        </p:txBody>
      </p:sp>
      <p:pic>
        <p:nvPicPr>
          <p:cNvPr id="121" name="vocabulario2-header.png" descr="vocabulario2-head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slide 12 text1b.png" descr="slide 12 te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90625" y="4921250"/>
            <a:ext cx="12700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slide 12 text2b.png" descr="slide 12 text2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3462" y="1984375"/>
            <a:ext cx="1498601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lide 12 text3b.png" descr="slide 12 text3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81812" y="1879600"/>
            <a:ext cx="13208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lide 12 text4b.png" descr="slide 12 text4b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04887" y="3552825"/>
            <a:ext cx="1308101" cy="5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2541587" y="2311399"/>
            <a:ext cx="1225551" cy="184152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8" name="Shape 128"/>
          <p:cNvSpPr/>
          <p:nvPr/>
        </p:nvSpPr>
        <p:spPr>
          <a:xfrm flipV="1">
            <a:off x="2316162" y="3608387"/>
            <a:ext cx="854076" cy="179389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9" name="Shape 129"/>
          <p:cNvSpPr/>
          <p:nvPr/>
        </p:nvSpPr>
        <p:spPr>
          <a:xfrm flipV="1">
            <a:off x="2446337" y="4927600"/>
            <a:ext cx="736601" cy="201613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0" name="Shape 130"/>
          <p:cNvSpPr/>
          <p:nvPr/>
        </p:nvSpPr>
        <p:spPr>
          <a:xfrm flipH="1">
            <a:off x="4564062" y="2052637"/>
            <a:ext cx="2335213" cy="95251"/>
          </a:xfrm>
          <a:prstGeom prst="line">
            <a:avLst/>
          </a:prstGeom>
          <a:ln w="15875">
            <a:solidFill>
              <a:srgbClr val="80808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8"/>
      <p:bldP build="whole" bldLvl="1" animBg="1" rev="0" advAuto="0" spid="122" grpId="9"/>
      <p:bldP build="whole" bldLvl="1" animBg="1" rev="0" advAuto="0" spid="127" grpId="2"/>
      <p:bldP build="whole" bldLvl="1" animBg="1" rev="0" advAuto="0" spid="128" grpId="6"/>
      <p:bldP build="whole" bldLvl="1" animBg="1" rev="0" advAuto="0" spid="123" grpId="7"/>
      <p:bldP build="whole" bldLvl="1" animBg="1" rev="0" advAuto="0" spid="125" grpId="3"/>
      <p:bldP build="whole" bldLvl="1" animBg="1" rev="0" advAuto="0" spid="124" grpId="1"/>
      <p:bldP build="whole" bldLvl="1" animBg="1" rev="0" advAuto="0" spid="126" grpId="5"/>
      <p:bldP build="whole" bldLvl="1" animBg="1" rev="0" advAuto="0" spid="130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13 of 43</a:t>
            </a:r>
          </a:p>
        </p:txBody>
      </p:sp>
      <p:pic>
        <p:nvPicPr>
          <p:cNvPr id="133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lide 12 titletext1a.png" descr="slide 12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2489201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lide 12 titletext1a.png" descr="slide 12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140450" y="1638009"/>
            <a:ext cx="2763838" cy="1835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Los pasajeros tienen </a:t>
            </a:r>
            <a:endParaRPr sz="2000"/>
          </a:p>
          <a:p>
            <a:pPr lvl="0"/>
            <a:r>
              <a:rPr sz="2000"/>
              <a:t>que poner su equipaje </a:t>
            </a:r>
            <a:endParaRPr sz="2000"/>
          </a:p>
          <a:p>
            <a:pPr lvl="0"/>
            <a:r>
              <a:rPr sz="2000"/>
              <a:t>de mano en el compartimiento superior o debajo del asiento. </a:t>
            </a:r>
          </a:p>
        </p:txBody>
      </p:sp>
      <p:sp>
        <p:nvSpPr>
          <p:cNvPr id="138" name="Shape 138"/>
          <p:cNvSpPr/>
          <p:nvPr/>
        </p:nvSpPr>
        <p:spPr>
          <a:xfrm>
            <a:off x="6140450" y="3371559"/>
            <a:ext cx="2414588" cy="212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Durante el despegue y el aterrizaje, los pasajeros tienen que tener sus cinturones abrochados. </a:t>
            </a:r>
          </a:p>
        </p:txBody>
      </p:sp>
      <p:pic>
        <p:nvPicPr>
          <p:cNvPr id="139" name="slide 13 pic1b.png" descr="slide 13 pic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8125" y="1795462"/>
            <a:ext cx="6348413" cy="330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lide 13 text1b.png" descr="slide 13 text1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89150" y="4764087"/>
            <a:ext cx="11557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slide 13 text2b.png" descr="slide 13 text2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62150" y="2822575"/>
            <a:ext cx="13589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slide 13 text3b.png" descr="slide 13 text3b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63737" y="2008187"/>
            <a:ext cx="26543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lide 13 text4b.png" descr="slide 13 text4b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37112" y="1847850"/>
            <a:ext cx="11811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slide 13 text5b.png" descr="slide 13 text5b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50825" y="3944937"/>
            <a:ext cx="20574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slide 13 text6b.png" descr="slide 13 text6b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75212" y="3035300"/>
            <a:ext cx="1079501" cy="2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 flipH="1">
            <a:off x="5356225" y="3279775"/>
            <a:ext cx="130176" cy="569913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nodeType="afterEffect" presetClass="entr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4"/>
      <p:bldP build="whole" bldLvl="1" animBg="1" rev="0" advAuto="0" spid="140" grpId="7"/>
      <p:bldP build="whole" bldLvl="1" animBg="1" rev="0" advAuto="0" spid="144" grpId="6"/>
      <p:bldP build="whole" bldLvl="1" animBg="1" rev="0" advAuto="0" spid="137" grpId="8"/>
      <p:bldP build="whole" bldLvl="1" animBg="1" rev="0" advAuto="0" spid="138" grpId="9"/>
      <p:bldP build="whole" bldLvl="1" animBg="1" rev="0" advAuto="0" spid="142" grpId="1"/>
      <p:bldP build="whole" bldLvl="1" animBg="1" rev="0" advAuto="0" spid="134" grpId="10"/>
      <p:bldP build="whole" bldLvl="1" animBg="1" rev="0" advAuto="0" spid="143" grpId="2"/>
      <p:bldP build="whole" bldLvl="1" animBg="1" rev="0" advAuto="0" spid="146" grpId="5"/>
      <p:bldP build="whole" bldLvl="1" animBg="1" rev="0" advAuto="0" spid="141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lide 14 pic1b.png" descr="slide 14 pic1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762" y="2228850"/>
            <a:ext cx="4648201" cy="279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14 of 43</a:t>
            </a:r>
          </a:p>
        </p:txBody>
      </p:sp>
      <p:pic>
        <p:nvPicPr>
          <p:cNvPr id="150" name="vocabulario2-header.png" descr="vocabulario2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lide 12 titletext1a.png" descr="slide 12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5788025" y="2433347"/>
            <a:ext cx="195262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El avión está </a:t>
            </a:r>
            <a:endParaRPr sz="2000"/>
          </a:p>
          <a:p>
            <a:pPr lvl="0"/>
            <a:r>
              <a:rPr sz="2000"/>
              <a:t>despegando.</a:t>
            </a:r>
          </a:p>
        </p:txBody>
      </p:sp>
      <p:sp>
        <p:nvSpPr>
          <p:cNvPr id="154" name="Shape 154"/>
          <p:cNvSpPr/>
          <p:nvPr/>
        </p:nvSpPr>
        <p:spPr>
          <a:xfrm>
            <a:off x="5768975" y="3319172"/>
            <a:ext cx="292100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Está despegando con </a:t>
            </a:r>
            <a:endParaRPr sz="2000"/>
          </a:p>
          <a:p>
            <a:pPr lvl="0"/>
            <a:r>
              <a:rPr sz="2000"/>
              <a:t>destino a Madrid.</a:t>
            </a:r>
          </a:p>
        </p:txBody>
      </p:sp>
      <p:sp>
        <p:nvSpPr>
          <p:cNvPr id="155" name="Shape 155"/>
          <p:cNvSpPr/>
          <p:nvPr/>
        </p:nvSpPr>
        <p:spPr>
          <a:xfrm>
            <a:off x="5768975" y="4230397"/>
            <a:ext cx="279082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El avión acaba de </a:t>
            </a:r>
            <a:endParaRPr sz="2000"/>
          </a:p>
          <a:p>
            <a:pPr lvl="0"/>
            <a:r>
              <a:rPr sz="2000"/>
              <a:t>despegar de la pista.</a:t>
            </a:r>
          </a:p>
        </p:txBody>
      </p:sp>
      <p:pic>
        <p:nvPicPr>
          <p:cNvPr id="156" name="slide 14 text1b.png" descr="slide 14 te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92312" y="2405062"/>
            <a:ext cx="1397001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3"/>
      <p:bldP build="whole" bldLvl="1" animBg="1" rev="0" advAuto="0" spid="153" grpId="2"/>
      <p:bldP build="whole" bldLvl="1" animBg="1" rev="0" advAuto="0" spid="155" grpId="4"/>
      <p:bldP build="whole" bldLvl="1" animBg="1" rev="0" advAuto="0" spid="151" grpId="5"/>
      <p:bldP build="whole" bldLvl="1" animBg="1" rev="0" advAuto="0" spid="15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lide 15 pic1b.png" descr="slide 15 pic1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775" y="2306637"/>
            <a:ext cx="4445000" cy="2667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15 of 43</a:t>
            </a:r>
          </a:p>
        </p:txBody>
      </p:sp>
      <p:pic>
        <p:nvPicPr>
          <p:cNvPr id="160" name="vocabulario2-header.png" descr="vocabulario2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lide 12 titletext1a.png" descr="slide 12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6051550" y="2612734"/>
            <a:ext cx="202247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El avión está </a:t>
            </a:r>
            <a:endParaRPr sz="2000"/>
          </a:p>
          <a:p>
            <a:pPr lvl="0"/>
            <a:r>
              <a:rPr sz="2000"/>
              <a:t>aterrizando. </a:t>
            </a:r>
          </a:p>
        </p:txBody>
      </p:sp>
      <p:sp>
        <p:nvSpPr>
          <p:cNvPr id="164" name="Shape 164"/>
          <p:cNvSpPr/>
          <p:nvPr/>
        </p:nvSpPr>
        <p:spPr>
          <a:xfrm>
            <a:off x="6051550" y="3720809"/>
            <a:ext cx="1646238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Es un vuelo </a:t>
            </a:r>
            <a:endParaRPr sz="2000"/>
          </a:p>
          <a:p>
            <a:pPr lvl="0"/>
            <a:r>
              <a:rPr sz="2000"/>
              <a:t>(procedente) </a:t>
            </a:r>
            <a:endParaRPr sz="2000"/>
          </a:p>
          <a:p>
            <a:pPr lvl="0"/>
            <a:r>
              <a:rPr sz="2000"/>
              <a:t>de Lima.</a:t>
            </a:r>
          </a:p>
        </p:txBody>
      </p:sp>
      <p:pic>
        <p:nvPicPr>
          <p:cNvPr id="165" name="slide 15 text1b.png" descr="slide 15 te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87800" y="3241675"/>
            <a:ext cx="13589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quickpass_vocab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43750" y="263525"/>
            <a:ext cx="1627188" cy="84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whole" bldLvl="1" animBg="1" rev="0" advAuto="0" spid="165" grpId="1"/>
      <p:bldP build="whole" bldLvl="1" animBg="1" rev="0" advAuto="0" spid="161" grpId="4"/>
      <p:bldP build="whole" bldLvl="1" animBg="1" rev="0" advAuto="0" spid="164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16 of 43</a:t>
            </a:r>
          </a:p>
        </p:txBody>
      </p:sp>
      <p:pic>
        <p:nvPicPr>
          <p:cNvPr id="169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17 of 43</a:t>
            </a:r>
          </a:p>
        </p:txBody>
      </p:sp>
      <p:pic>
        <p:nvPicPr>
          <p:cNvPr id="173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lide 18 pic1b.png" descr="slide 18 pic1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712" y="2938462"/>
            <a:ext cx="6869113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18 of 43</a:t>
            </a:r>
          </a:p>
        </p:txBody>
      </p:sp>
      <p:pic>
        <p:nvPicPr>
          <p:cNvPr id="17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gramatica-header.png" descr="gramatica-head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338137" y="1906297"/>
            <a:ext cx="8194676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1.</a:t>
            </a:r>
            <a:r>
              <a:rPr b="1" sz="2000"/>
              <a:t> </a:t>
            </a:r>
            <a:r>
              <a:rPr sz="2000"/>
              <a:t>The verbs </a:t>
            </a:r>
            <a:r>
              <a:rPr b="1" sz="2000"/>
              <a:t>hacer</a:t>
            </a:r>
            <a:r>
              <a:rPr sz="2000">
                <a:solidFill>
                  <a:srgbClr val="FF3300"/>
                </a:solidFill>
              </a:rPr>
              <a:t> </a:t>
            </a:r>
            <a:r>
              <a:rPr i="1" sz="2000">
                <a:solidFill>
                  <a:srgbClr val="FF3300"/>
                </a:solidFill>
              </a:rPr>
              <a:t>_____________</a:t>
            </a:r>
            <a:r>
              <a:rPr sz="2000"/>
              <a:t>, </a:t>
            </a:r>
            <a:r>
              <a:rPr b="1" sz="2000"/>
              <a:t>poner</a:t>
            </a:r>
            <a:r>
              <a:rPr sz="2000">
                <a:solidFill>
                  <a:srgbClr val="FF3300"/>
                </a:solidFill>
              </a:rPr>
              <a:t> </a:t>
            </a:r>
            <a:r>
              <a:rPr i="1" sz="2000">
                <a:solidFill>
                  <a:srgbClr val="FF3300"/>
                </a:solidFill>
              </a:rPr>
              <a:t>______________</a:t>
            </a:r>
            <a:r>
              <a:rPr sz="2000"/>
              <a:t>, </a:t>
            </a:r>
            <a:r>
              <a:rPr b="1" sz="2000"/>
              <a:t>traer</a:t>
            </a:r>
            <a:r>
              <a:rPr sz="2000"/>
              <a:t> </a:t>
            </a:r>
            <a:endParaRPr sz="2000"/>
          </a:p>
          <a:p>
            <a:pPr lvl="0"/>
            <a:r>
              <a:rPr i="1" sz="2000"/>
              <a:t>     </a:t>
            </a:r>
            <a:r>
              <a:rPr i="1" sz="2000">
                <a:solidFill>
                  <a:srgbClr val="FF3300"/>
                </a:solidFill>
              </a:rPr>
              <a:t> ________</a:t>
            </a:r>
            <a:r>
              <a:rPr sz="2000"/>
              <a:t>, and </a:t>
            </a:r>
            <a:r>
              <a:rPr b="1" sz="2000"/>
              <a:t>salir</a:t>
            </a:r>
            <a:r>
              <a:rPr sz="2000"/>
              <a:t> </a:t>
            </a:r>
            <a:r>
              <a:rPr i="1" sz="2000">
                <a:solidFill>
                  <a:srgbClr val="FF3300"/>
                </a:solidFill>
              </a:rPr>
              <a:t>________</a:t>
            </a:r>
            <a:r>
              <a:rPr sz="2000">
                <a:solidFill>
                  <a:srgbClr val="FF3300"/>
                </a:solidFill>
              </a:rPr>
              <a:t> </a:t>
            </a:r>
            <a:r>
              <a:rPr sz="2000"/>
              <a:t>have an irregular </a:t>
            </a:r>
            <a:r>
              <a:rPr b="1" sz="2000"/>
              <a:t>yo</a:t>
            </a:r>
            <a:r>
              <a:rPr sz="2000"/>
              <a:t> form. </a:t>
            </a:r>
            <a:endParaRPr sz="2000"/>
          </a:p>
          <a:p>
            <a:pPr lvl="0"/>
            <a:r>
              <a:rPr sz="2000"/>
              <a:t>      The </a:t>
            </a:r>
            <a:r>
              <a:rPr b="1" sz="2000"/>
              <a:t>yo</a:t>
            </a:r>
            <a:r>
              <a:rPr sz="2000"/>
              <a:t> form has a </a:t>
            </a:r>
            <a:r>
              <a:rPr sz="2000">
                <a:solidFill>
                  <a:srgbClr val="FF3300"/>
                </a:solidFill>
              </a:rPr>
              <a:t>__</a:t>
            </a:r>
            <a:r>
              <a:rPr sz="2000"/>
              <a:t>. All the other forms are regular.</a:t>
            </a:r>
          </a:p>
        </p:txBody>
      </p:sp>
      <p:pic>
        <p:nvPicPr>
          <p:cNvPr id="181" name="slide 18 text1.png" descr="slide 18 text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4237" y="3513137"/>
            <a:ext cx="10414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lide 18 text2.png" descr="slide 18 text2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24237" y="3889375"/>
            <a:ext cx="10414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lide 18 text3.png" descr="slide 18 text3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24237" y="4257675"/>
            <a:ext cx="10414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lide 18 text4.png" descr="slide 18 text4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424237" y="4637087"/>
            <a:ext cx="10414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lide 18 text5.png" descr="slide 18 text5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24237" y="5010150"/>
            <a:ext cx="10414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lide 18 text6.png" descr="slide 18 text6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424237" y="5376862"/>
            <a:ext cx="10287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slide 18 text7.png" descr="slide 18 text7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564062" y="3513137"/>
            <a:ext cx="10160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lide 18 text8.png" descr="slide 18 text8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564062" y="3889375"/>
            <a:ext cx="10160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lide 18 text9.png" descr="slide 18 text9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564062" y="4268787"/>
            <a:ext cx="10160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slide 18 text10.png" descr="slide 18 text10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564062" y="4649787"/>
            <a:ext cx="10160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lide 18 text11.png" descr="slide 18 text11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564062" y="5018087"/>
            <a:ext cx="10160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slide 18 text12.png" descr="slide 18 text12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564062" y="5387975"/>
            <a:ext cx="10160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slide 18 text13.png" descr="slide 18 text13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692775" y="3513137"/>
            <a:ext cx="1028700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lide 18 text14.png" descr="slide 18 text14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692775" y="3890962"/>
            <a:ext cx="1028700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lide 18 text15.png" descr="slide 18 text15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692775" y="4273550"/>
            <a:ext cx="1028700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lide 18 text16.png" descr="slide 18 text16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5692775" y="4637087"/>
            <a:ext cx="1028700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slide 18 text17.png" descr="slide 18 text17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5692775" y="5005387"/>
            <a:ext cx="1028700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slide 18 text18.png" descr="slide 18 text18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5692775" y="5373687"/>
            <a:ext cx="1028700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lide 18 text19.png" descr="slide 18 text19"/>
          <p:cNvPicPr/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6796087" y="3511550"/>
            <a:ext cx="9525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lide 18 text20.png" descr="slide 18 text20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6796087" y="3889375"/>
            <a:ext cx="9525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lide 18 text21.png" descr="slide 18 text21"/>
          <p:cNvPicPr/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6796087" y="4257675"/>
            <a:ext cx="9525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slide 18 text22.png" descr="slide 18 text22"/>
          <p:cNvPicPr/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6796087" y="4638675"/>
            <a:ext cx="9525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slide 18 text23.png" descr="slide 18 text23"/>
          <p:cNvPicPr/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6796087" y="5005387"/>
            <a:ext cx="9525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lide 18 text24.png" descr="slide 18 text24"/>
          <p:cNvPicPr/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6796087" y="5360987"/>
            <a:ext cx="952501" cy="2667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2365375" y="1882775"/>
            <a:ext cx="188288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000">
                <a:solidFill>
                  <a:srgbClr val="FF33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3300"/>
                </a:solidFill>
              </a:rPr>
              <a:t>(to do, to make)</a:t>
            </a:r>
          </a:p>
        </p:txBody>
      </p:sp>
      <p:sp>
        <p:nvSpPr>
          <p:cNvPr id="206" name="Shape 206"/>
          <p:cNvSpPr/>
          <p:nvPr/>
        </p:nvSpPr>
        <p:spPr>
          <a:xfrm>
            <a:off x="4854575" y="1882775"/>
            <a:ext cx="19395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000">
                <a:solidFill>
                  <a:srgbClr val="FF33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3300"/>
                </a:solidFill>
              </a:rPr>
              <a:t>(to put, to place)</a:t>
            </a:r>
          </a:p>
        </p:txBody>
      </p:sp>
      <p:sp>
        <p:nvSpPr>
          <p:cNvPr id="207" name="Shape 207"/>
          <p:cNvSpPr/>
          <p:nvPr/>
        </p:nvSpPr>
        <p:spPr>
          <a:xfrm>
            <a:off x="723900" y="2192337"/>
            <a:ext cx="11205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000">
                <a:solidFill>
                  <a:srgbClr val="FF33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3300"/>
                </a:solidFill>
              </a:rPr>
              <a:t>(to bring)</a:t>
            </a:r>
          </a:p>
        </p:txBody>
      </p:sp>
      <p:sp>
        <p:nvSpPr>
          <p:cNvPr id="208" name="Shape 208"/>
          <p:cNvSpPr/>
          <p:nvPr/>
        </p:nvSpPr>
        <p:spPr>
          <a:xfrm>
            <a:off x="2852737" y="2192337"/>
            <a:ext cx="11629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000">
                <a:solidFill>
                  <a:srgbClr val="FF33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3300"/>
                </a:solidFill>
              </a:rPr>
              <a:t>(to leave)</a:t>
            </a:r>
          </a:p>
        </p:txBody>
      </p:sp>
      <p:sp>
        <p:nvSpPr>
          <p:cNvPr id="209" name="Shape 209"/>
          <p:cNvSpPr/>
          <p:nvPr/>
        </p:nvSpPr>
        <p:spPr>
          <a:xfrm>
            <a:off x="2708275" y="2474912"/>
            <a:ext cx="3111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 u="sng">
                <a:solidFill>
                  <a:srgbClr val="FF3300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000" u="sng">
                <a:solidFill>
                  <a:srgbClr val="FF3300"/>
                </a:solidFill>
              </a:rPr>
              <a:t>g</a:t>
            </a:r>
          </a:p>
        </p:txBody>
      </p:sp>
      <p:pic>
        <p:nvPicPr>
          <p:cNvPr id="210" name="slide 18 titletext1a.png" descr="slide 18 titletext1a"/>
          <p:cNvPicPr/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261937" y="971550"/>
            <a:ext cx="4584701" cy="83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nodeType="afterEffect" presetClass="entr" presetSubtype="0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nodeType="afterEffect" presetClass="entr" presetSubtype="0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nodeType="afterEffect" presetClass="entr" presetSubtype="0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presetClass="entr" presetSubtype="0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nodeType="afterEffect" presetClass="entr" presetSubtype="0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nodeType="afterEffect" presetClass="entr" presetSubtype="0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nodeType="afterEffect" presetClass="entr" presetSubtype="0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presetClass="entr" presetSubtype="0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nodeType="afterEffect" presetClass="entr" presetSubtype="0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nodeType="afterEffect" presetClass="entr" presetSubtype="0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nodeType="afterEffect" presetClass="entr" presetSubtype="0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presetClass="entr" presetSubtype="0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nodeType="afterEffect" presetClass="entr" presetSubtype="0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nodeType="afterEffect" presetClass="entr" presetSubtype="0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nodeType="afterEffect" presetClass="entr" presetSubtype="0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presetClass="entr" presetSubtype="0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nodeType="afterEffect" presetClass="entr" presetSubtype="0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nodeType="afterEffect" presetClass="entr" presetSubtype="0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nodeType="afterEffect" presetClass="entr" presetSubtype="0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presetClass="entr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3"/>
      <p:bldP build="whole" bldLvl="1" animBg="1" rev="0" advAuto="0" spid="178" grpId="31"/>
      <p:bldP build="whole" bldLvl="1" animBg="1" rev="0" advAuto="0" spid="205" grpId="1"/>
      <p:bldP build="whole" bldLvl="1" animBg="1" rev="0" advAuto="0" spid="199" grpId="10"/>
      <p:bldP build="whole" bldLvl="1" animBg="1" rev="0" advAuto="0" spid="183" grpId="15"/>
      <p:bldP build="whole" bldLvl="1" animBg="1" rev="0" advAuto="0" spid="191" grpId="24"/>
      <p:bldP build="whole" bldLvl="1" animBg="1" rev="0" advAuto="0" spid="198" grpId="29"/>
      <p:bldP build="whole" bldLvl="1" animBg="1" rev="0" advAuto="0" spid="195" grpId="17"/>
      <p:bldP build="whole" bldLvl="1" animBg="1" rev="0" advAuto="0" spid="176" grpId="6"/>
      <p:bldP build="whole" bldLvl="1" animBg="1" rev="0" advAuto="0" spid="201" grpId="18"/>
      <p:bldP build="whole" bldLvl="1" animBg="1" rev="0" advAuto="0" spid="184" grpId="19"/>
      <p:bldP build="whole" bldLvl="1" animBg="1" rev="0" advAuto="0" spid="188" grpId="12"/>
      <p:bldP build="whole" bldLvl="1" animBg="1" rev="0" advAuto="0" spid="207" grpId="3"/>
      <p:bldP build="whole" bldLvl="1" animBg="1" rev="0" advAuto="0" spid="193" grpId="9"/>
      <p:bldP build="whole" bldLvl="1" animBg="1" rev="0" advAuto="0" spid="200" grpId="14"/>
      <p:bldP build="whole" bldLvl="1" animBg="1" rev="0" advAuto="0" spid="209" grpId="5"/>
      <p:bldP build="whole" bldLvl="1" animBg="1" rev="0" advAuto="0" spid="190" grpId="20"/>
      <p:bldP build="whole" bldLvl="1" animBg="1" rev="0" advAuto="0" spid="182" grpId="11"/>
      <p:bldP build="whole" bldLvl="1" animBg="1" rev="0" advAuto="0" spid="208" grpId="4"/>
      <p:bldP build="whole" bldLvl="1" animBg="1" rev="0" advAuto="0" spid="185" grpId="23"/>
      <p:bldP build="whole" bldLvl="1" animBg="1" rev="0" advAuto="0" spid="197" grpId="25"/>
      <p:bldP build="whole" bldLvl="1" animBg="1" rev="0" advAuto="0" spid="203" grpId="26"/>
      <p:bldP build="whole" bldLvl="1" animBg="1" rev="0" advAuto="0" spid="206" grpId="2"/>
      <p:bldP build="whole" bldLvl="1" animBg="1" rev="0" advAuto="0" spid="186" grpId="27"/>
      <p:bldP build="whole" bldLvl="1" animBg="1" rev="0" advAuto="0" spid="192" grpId="28"/>
      <p:bldP build="whole" bldLvl="1" animBg="1" rev="0" advAuto="0" spid="204" grpId="30"/>
      <p:bldP build="whole" bldLvl="1" animBg="1" rev="0" advAuto="0" spid="181" grpId="7"/>
      <p:bldP build="whole" bldLvl="1" animBg="1" rev="0" advAuto="0" spid="187" grpId="8"/>
      <p:bldP build="whole" bldLvl="1" animBg="1" rev="0" advAuto="0" spid="202" grpId="22"/>
      <p:bldP build="whole" bldLvl="1" animBg="1" rev="0" advAuto="0" spid="196" grpId="21"/>
      <p:bldP build="whole" bldLvl="1" animBg="1" rev="0" advAuto="0" spid="189" grpId="1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lide 19 pic1b.png" descr="slide 19 pic1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7375" y="2600325"/>
            <a:ext cx="5461000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19 of 43</a:t>
            </a:r>
          </a:p>
        </p:txBody>
      </p:sp>
      <p:pic>
        <p:nvPicPr>
          <p:cNvPr id="21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gramatica-header.png" descr="gramatica-head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38137" y="1899947"/>
            <a:ext cx="819467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2.</a:t>
            </a:r>
            <a:r>
              <a:rPr b="1" sz="2000"/>
              <a:t> </a:t>
            </a:r>
            <a:r>
              <a:rPr sz="2000"/>
              <a:t>Remember that the verb </a:t>
            </a:r>
            <a:r>
              <a:rPr b="1" sz="2000"/>
              <a:t>tener</a:t>
            </a:r>
            <a:r>
              <a:rPr sz="2000"/>
              <a:t> has a </a:t>
            </a:r>
            <a:r>
              <a:rPr b="1" sz="2000"/>
              <a:t>g</a:t>
            </a:r>
            <a:r>
              <a:rPr sz="2000"/>
              <a:t> in the </a:t>
            </a:r>
            <a:r>
              <a:rPr b="1" sz="2000"/>
              <a:t>yo</a:t>
            </a:r>
            <a:r>
              <a:rPr sz="2000"/>
              <a:t> form. The verb </a:t>
            </a:r>
            <a:r>
              <a:rPr b="1" sz="2000"/>
              <a:t>venir</a:t>
            </a:r>
            <a:r>
              <a:rPr sz="2000"/>
              <a:t> </a:t>
            </a:r>
            <a:endParaRPr sz="2000"/>
          </a:p>
          <a:p>
            <a:pPr lvl="0"/>
            <a:r>
              <a:rPr sz="2000"/>
              <a:t>    </a:t>
            </a:r>
            <a:r>
              <a:rPr i="1" sz="2000">
                <a:solidFill>
                  <a:srgbClr val="FF3300"/>
                </a:solidFill>
              </a:rPr>
              <a:t>________</a:t>
            </a:r>
            <a:r>
              <a:rPr sz="2000"/>
              <a:t> follows the same pattern. Note the </a:t>
            </a:r>
            <a:r>
              <a:rPr b="1" sz="2000"/>
              <a:t>g</a:t>
            </a:r>
            <a:r>
              <a:rPr sz="2000"/>
              <a:t> and the stem change.</a:t>
            </a:r>
          </a:p>
        </p:txBody>
      </p:sp>
      <p:pic>
        <p:nvPicPr>
          <p:cNvPr id="217" name="slide 19 text1.png" descr="slide 19 text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52812" y="3211512"/>
            <a:ext cx="9017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slide 19 text2.png" descr="slide 19 text2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24237" y="3579812"/>
            <a:ext cx="9017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slide 19 text3.png" descr="slide 19 text3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24237" y="3959225"/>
            <a:ext cx="9017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slide 19 text4.png" descr="slide 19 text4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67412" y="3201987"/>
            <a:ext cx="10541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slide 19 text5.png" descr="slide 19 text5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67412" y="3584575"/>
            <a:ext cx="1054101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slide 19 text6.png" descr="slide 19 text6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967412" y="3957637"/>
            <a:ext cx="1054101" cy="2667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617537" y="2192337"/>
            <a:ext cx="117682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000">
                <a:solidFill>
                  <a:srgbClr val="FF33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3300"/>
                </a:solidFill>
              </a:rPr>
              <a:t>(to come)</a:t>
            </a:r>
          </a:p>
        </p:txBody>
      </p:sp>
      <p:pic>
        <p:nvPicPr>
          <p:cNvPr id="224" name="slide 18 titletext1a.png" descr="slide 18 titletext1a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61937" y="971550"/>
            <a:ext cx="4584701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slide 19 pic2.png" descr="slide 19 pic2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171825" y="4425950"/>
            <a:ext cx="2768600" cy="177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2"/>
      <p:bldP build="whole" bldLvl="1" animBg="1" rev="0" advAuto="0" spid="218" grpId="4"/>
      <p:bldP build="whole" bldLvl="1" animBg="1" rev="0" advAuto="0" spid="222" grpId="8"/>
      <p:bldP build="whole" bldLvl="1" animBg="1" rev="0" advAuto="0" spid="214" grpId="10"/>
      <p:bldP build="whole" bldLvl="1" animBg="1" rev="0" advAuto="0" spid="225" grpId="9"/>
      <p:bldP build="whole" bldLvl="1" animBg="1" rev="0" advAuto="0" spid="220" grpId="6"/>
      <p:bldP build="whole" bldLvl="1" animBg="1" rev="0" advAuto="0" spid="219" grpId="5"/>
      <p:bldP build="whole" bldLvl="1" animBg="1" rev="0" advAuto="0" spid="217" grpId="3"/>
      <p:bldP build="whole" bldLvl="1" animBg="1" rev="0" advAuto="0" spid="223" grpId="1"/>
      <p:bldP build="whole" bldLvl="1" animBg="1" rev="0" advAuto="0" spid="221" grpId="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 of 43</a:t>
            </a:r>
          </a:p>
        </p:txBody>
      </p:sp>
      <p:pic>
        <p:nvPicPr>
          <p:cNvPr id="1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5570537" y="2395247"/>
            <a:ext cx="33464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Juan va a hacer un viaje.</a:t>
            </a:r>
          </a:p>
        </p:txBody>
      </p:sp>
      <p:sp>
        <p:nvSpPr>
          <p:cNvPr id="20" name="Shape 20"/>
          <p:cNvSpPr/>
          <p:nvPr/>
        </p:nvSpPr>
        <p:spPr>
          <a:xfrm>
            <a:off x="5570537" y="3023897"/>
            <a:ext cx="34321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Antes hace la maleta.</a:t>
            </a:r>
          </a:p>
        </p:txBody>
      </p:sp>
      <p:sp>
        <p:nvSpPr>
          <p:cNvPr id="21" name="Shape 21"/>
          <p:cNvSpPr/>
          <p:nvPr/>
        </p:nvSpPr>
        <p:spPr>
          <a:xfrm>
            <a:off x="5570537" y="3654134"/>
            <a:ext cx="334645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¿Qué pone en la maleta?</a:t>
            </a:r>
          </a:p>
        </p:txBody>
      </p:sp>
      <p:sp>
        <p:nvSpPr>
          <p:cNvPr id="22" name="Shape 22"/>
          <p:cNvSpPr/>
          <p:nvPr/>
        </p:nvSpPr>
        <p:spPr>
          <a:xfrm>
            <a:off x="5570537" y="4292309"/>
            <a:ext cx="343217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Pone la ropa que necesita </a:t>
            </a:r>
            <a:endParaRPr sz="2000"/>
          </a:p>
          <a:p>
            <a:pPr lvl="0"/>
            <a:r>
              <a:rPr sz="2000"/>
              <a:t>para el viaje.</a:t>
            </a:r>
          </a:p>
        </p:txBody>
      </p:sp>
      <p:pic>
        <p:nvPicPr>
          <p:cNvPr id="23" name="slide 02 pic1b.png" descr="slide 02 pic1b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5325" y="2106612"/>
            <a:ext cx="4622800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slide 02 text1b.png" descr="slide 02 text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52600" y="3984625"/>
            <a:ext cx="11049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lide 02 text2b.png" descr="slide 02 text2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3112" y="3492500"/>
            <a:ext cx="12827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slide 02 titletext1a.png" descr="slide 02 titletext1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" grpId="4"/>
      <p:bldP build="whole" bldLvl="1" animBg="1" rev="0" advAuto="0" spid="25" grpId="1"/>
      <p:bldP build="whole" bldLvl="1" animBg="1" rev="0" advAuto="0" spid="21" grpId="5"/>
      <p:bldP build="whole" bldLvl="1" animBg="1" rev="0" advAuto="0" spid="19" grpId="3"/>
      <p:bldP build="whole" bldLvl="1" animBg="1" rev="0" advAuto="0" spid="22" grpId="6"/>
      <p:bldP build="whole" bldLvl="1" animBg="1" rev="0" advAuto="0" spid="24" grpId="2"/>
      <p:bldP build="whole" bldLvl="1" animBg="1" rev="0" advAuto="0" spid="18" grpId="7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20 of 43</a:t>
            </a:r>
          </a:p>
        </p:txBody>
      </p:sp>
      <p:pic>
        <p:nvPicPr>
          <p:cNvPr id="22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ramatica-header.png" descr="gramatic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7797800" y="4330700"/>
            <a:ext cx="573088" cy="3048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32" name="Shape 232"/>
          <p:cNvSpPr/>
          <p:nvPr/>
        </p:nvSpPr>
        <p:spPr>
          <a:xfrm>
            <a:off x="6524625" y="4337050"/>
            <a:ext cx="573088" cy="3048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33" name="Shape 233"/>
          <p:cNvSpPr/>
          <p:nvPr/>
        </p:nvSpPr>
        <p:spPr>
          <a:xfrm>
            <a:off x="5329237" y="4343400"/>
            <a:ext cx="573088" cy="3048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34" name="Shape 234"/>
          <p:cNvSpPr/>
          <p:nvPr/>
        </p:nvSpPr>
        <p:spPr>
          <a:xfrm>
            <a:off x="2982912" y="4356100"/>
            <a:ext cx="520701" cy="3048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35" name="Shape 235"/>
          <p:cNvSpPr/>
          <p:nvPr/>
        </p:nvSpPr>
        <p:spPr>
          <a:xfrm>
            <a:off x="2449512" y="4319297"/>
            <a:ext cx="11826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hablando</a:t>
            </a:r>
          </a:p>
        </p:txBody>
      </p:sp>
      <p:sp>
        <p:nvSpPr>
          <p:cNvPr id="236" name="Shape 236"/>
          <p:cNvSpPr/>
          <p:nvPr/>
        </p:nvSpPr>
        <p:spPr>
          <a:xfrm>
            <a:off x="4173537" y="4348162"/>
            <a:ext cx="584201" cy="3048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37" name="Shape 237"/>
          <p:cNvSpPr/>
          <p:nvPr/>
        </p:nvSpPr>
        <p:spPr>
          <a:xfrm>
            <a:off x="3748087" y="5518150"/>
            <a:ext cx="684213" cy="3048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38" name="Shape 238"/>
          <p:cNvSpPr/>
          <p:nvPr/>
        </p:nvSpPr>
        <p:spPr>
          <a:xfrm>
            <a:off x="3200400" y="5460709"/>
            <a:ext cx="144621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000"/>
            </a:lvl1pPr>
          </a:lstStyle>
          <a:p>
            <a:pPr lvl="0">
              <a:defRPr b="0" sz="1800"/>
            </a:pPr>
            <a:r>
              <a:rPr b="1" sz="2000"/>
              <a:t>trayendo</a:t>
            </a:r>
          </a:p>
        </p:txBody>
      </p:sp>
      <p:sp>
        <p:nvSpPr>
          <p:cNvPr id="239" name="Shape 239"/>
          <p:cNvSpPr/>
          <p:nvPr/>
        </p:nvSpPr>
        <p:spPr>
          <a:xfrm>
            <a:off x="6040437" y="5518150"/>
            <a:ext cx="690563" cy="3048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40" name="Shape 240"/>
          <p:cNvSpPr/>
          <p:nvPr/>
        </p:nvSpPr>
        <p:spPr>
          <a:xfrm>
            <a:off x="4900612" y="5518150"/>
            <a:ext cx="658813" cy="3048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41" name="Shape 241"/>
          <p:cNvSpPr/>
          <p:nvPr/>
        </p:nvSpPr>
        <p:spPr>
          <a:xfrm>
            <a:off x="2506662" y="5491162"/>
            <a:ext cx="665163" cy="3048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pic>
        <p:nvPicPr>
          <p:cNvPr id="242" name="slide 21 titletext1a.png" descr="slide 21 titletex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987" y="1038225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21 of 43</a:t>
            </a:r>
          </a:p>
        </p:txBody>
      </p:sp>
      <p:pic>
        <p:nvPicPr>
          <p:cNvPr id="244" name="gramatica-header.png" descr="gramatic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1014412" y="1577684"/>
            <a:ext cx="7204076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1.</a:t>
            </a:r>
            <a:r>
              <a:rPr b="1" sz="2000"/>
              <a:t>  </a:t>
            </a:r>
            <a:r>
              <a:rPr sz="2000"/>
              <a:t>You use the present progressive tense in Spanish to express an </a:t>
            </a:r>
            <a:endParaRPr sz="2000"/>
          </a:p>
          <a:p>
            <a:pPr lvl="0"/>
            <a:r>
              <a:rPr sz="2000"/>
              <a:t>     action in progress, an action that is currently taking place.</a:t>
            </a:r>
          </a:p>
        </p:txBody>
      </p:sp>
      <p:sp>
        <p:nvSpPr>
          <p:cNvPr id="247" name="Shape 247"/>
          <p:cNvSpPr/>
          <p:nvPr/>
        </p:nvSpPr>
        <p:spPr>
          <a:xfrm>
            <a:off x="1014412" y="2425409"/>
            <a:ext cx="7146926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2.</a:t>
            </a:r>
            <a:r>
              <a:rPr b="1" sz="2000"/>
              <a:t> </a:t>
            </a:r>
            <a:r>
              <a:rPr sz="2000"/>
              <a:t>To form the present progressive you use the verb </a:t>
            </a:r>
            <a:r>
              <a:rPr sz="2000">
                <a:solidFill>
                  <a:srgbClr val="FF3300"/>
                </a:solidFill>
              </a:rPr>
              <a:t>_____</a:t>
            </a:r>
            <a:r>
              <a:rPr sz="2000"/>
              <a:t> and the </a:t>
            </a:r>
            <a:endParaRPr sz="2000"/>
          </a:p>
          <a:p>
            <a:pPr lvl="0"/>
            <a:r>
              <a:rPr sz="2000">
                <a:solidFill>
                  <a:srgbClr val="FF3300"/>
                </a:solidFill>
              </a:rPr>
              <a:t>    ______________</a:t>
            </a:r>
            <a:r>
              <a:rPr sz="2000"/>
              <a:t>. Study the forms of the present participle.</a:t>
            </a:r>
          </a:p>
        </p:txBody>
      </p:sp>
      <p:sp>
        <p:nvSpPr>
          <p:cNvPr id="248" name="Shape 248"/>
          <p:cNvSpPr/>
          <p:nvPr/>
        </p:nvSpPr>
        <p:spPr>
          <a:xfrm>
            <a:off x="6329362" y="2574634"/>
            <a:ext cx="76041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estar</a:t>
            </a:r>
          </a:p>
        </p:txBody>
      </p:sp>
      <p:sp>
        <p:nvSpPr>
          <p:cNvPr id="249" name="Shape 249"/>
          <p:cNvSpPr/>
          <p:nvPr/>
        </p:nvSpPr>
        <p:spPr>
          <a:xfrm>
            <a:off x="1265237" y="2714334"/>
            <a:ext cx="2012951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present participle</a:t>
            </a:r>
          </a:p>
        </p:txBody>
      </p:sp>
      <p:sp>
        <p:nvSpPr>
          <p:cNvPr id="250" name="Shape 250"/>
          <p:cNvSpPr/>
          <p:nvPr/>
        </p:nvSpPr>
        <p:spPr>
          <a:xfrm>
            <a:off x="2024062" y="5446422"/>
            <a:ext cx="14255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000"/>
            </a:lvl1pPr>
          </a:lstStyle>
          <a:p>
            <a:pPr lvl="0">
              <a:defRPr b="0" sz="1800"/>
            </a:pPr>
            <a:r>
              <a:rPr b="1" sz="2000"/>
              <a:t>leyendo</a:t>
            </a:r>
          </a:p>
        </p:txBody>
      </p:sp>
      <p:sp>
        <p:nvSpPr>
          <p:cNvPr id="251" name="Shape 251"/>
          <p:cNvSpPr/>
          <p:nvPr/>
        </p:nvSpPr>
        <p:spPr>
          <a:xfrm>
            <a:off x="4564062" y="5478172"/>
            <a:ext cx="11890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000"/>
            </a:lvl1pPr>
          </a:lstStyle>
          <a:p>
            <a:pPr lvl="0">
              <a:defRPr b="0" sz="1800"/>
            </a:pPr>
            <a:r>
              <a:rPr b="1" sz="2000"/>
              <a:t>oyendo</a:t>
            </a:r>
          </a:p>
        </p:txBody>
      </p:sp>
      <p:sp>
        <p:nvSpPr>
          <p:cNvPr id="252" name="Shape 252"/>
          <p:cNvSpPr/>
          <p:nvPr/>
        </p:nvSpPr>
        <p:spPr>
          <a:xfrm>
            <a:off x="5667375" y="5473409"/>
            <a:ext cx="118903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000"/>
            </a:lvl1pPr>
          </a:lstStyle>
          <a:p>
            <a:pPr lvl="0">
              <a:defRPr b="0" sz="1800"/>
            </a:pPr>
            <a:r>
              <a:rPr b="1" sz="2000"/>
              <a:t>cayendo</a:t>
            </a:r>
          </a:p>
        </p:txBody>
      </p:sp>
      <p:sp>
        <p:nvSpPr>
          <p:cNvPr id="253" name="Shape 253"/>
          <p:cNvSpPr/>
          <p:nvPr/>
        </p:nvSpPr>
        <p:spPr>
          <a:xfrm>
            <a:off x="1993900" y="4836822"/>
            <a:ext cx="5310188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The verbs </a:t>
            </a:r>
            <a:r>
              <a:rPr b="1" sz="2000"/>
              <a:t>leer</a:t>
            </a:r>
            <a:r>
              <a:rPr sz="2000"/>
              <a:t>, </a:t>
            </a:r>
            <a:r>
              <a:rPr b="1" sz="2000"/>
              <a:t>traer</a:t>
            </a:r>
            <a:r>
              <a:rPr sz="2000"/>
              <a:t>, </a:t>
            </a:r>
            <a:r>
              <a:rPr b="1" sz="2000"/>
              <a:t>oír</a:t>
            </a:r>
            <a:r>
              <a:rPr sz="2000"/>
              <a:t>, and </a:t>
            </a:r>
            <a:r>
              <a:rPr b="1" sz="2000"/>
              <a:t>caer</a:t>
            </a:r>
            <a:r>
              <a:rPr sz="2000"/>
              <a:t> have a </a:t>
            </a:r>
            <a:r>
              <a:rPr sz="2000">
                <a:solidFill>
                  <a:srgbClr val="FF3300"/>
                </a:solidFill>
              </a:rPr>
              <a:t>__</a:t>
            </a:r>
            <a:r>
              <a:rPr sz="2000"/>
              <a:t>.</a:t>
            </a:r>
          </a:p>
        </p:txBody>
      </p:sp>
      <p:sp>
        <p:nvSpPr>
          <p:cNvPr id="254" name="Shape 254"/>
          <p:cNvSpPr/>
          <p:nvPr/>
        </p:nvSpPr>
        <p:spPr>
          <a:xfrm>
            <a:off x="6348412" y="4979697"/>
            <a:ext cx="5191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y</a:t>
            </a:r>
          </a:p>
        </p:txBody>
      </p:sp>
      <p:sp>
        <p:nvSpPr>
          <p:cNvPr id="255" name="Shape 255"/>
          <p:cNvSpPr/>
          <p:nvPr/>
        </p:nvSpPr>
        <p:spPr>
          <a:xfrm>
            <a:off x="593725" y="3476713"/>
            <a:ext cx="16986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INFINITIVE</a:t>
            </a:r>
          </a:p>
        </p:txBody>
      </p:sp>
      <p:sp>
        <p:nvSpPr>
          <p:cNvPr id="256" name="Shape 256"/>
          <p:cNvSpPr/>
          <p:nvPr/>
        </p:nvSpPr>
        <p:spPr>
          <a:xfrm>
            <a:off x="593725" y="3895813"/>
            <a:ext cx="16986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STEM</a:t>
            </a:r>
          </a:p>
        </p:txBody>
      </p:sp>
      <p:sp>
        <p:nvSpPr>
          <p:cNvPr id="257" name="Shape 257"/>
          <p:cNvSpPr/>
          <p:nvPr/>
        </p:nvSpPr>
        <p:spPr>
          <a:xfrm>
            <a:off x="593725" y="4345075"/>
            <a:ext cx="18161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PARTICIPLE</a:t>
            </a:r>
          </a:p>
        </p:txBody>
      </p:sp>
      <p:sp>
        <p:nvSpPr>
          <p:cNvPr id="258" name="Shape 258"/>
          <p:cNvSpPr/>
          <p:nvPr/>
        </p:nvSpPr>
        <p:spPr>
          <a:xfrm>
            <a:off x="2449512" y="3465222"/>
            <a:ext cx="9191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hablar</a:t>
            </a:r>
          </a:p>
        </p:txBody>
      </p:sp>
      <p:sp>
        <p:nvSpPr>
          <p:cNvPr id="259" name="Shape 259"/>
          <p:cNvSpPr/>
          <p:nvPr/>
        </p:nvSpPr>
        <p:spPr>
          <a:xfrm>
            <a:off x="3652837" y="3465222"/>
            <a:ext cx="9191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comer</a:t>
            </a:r>
          </a:p>
        </p:txBody>
      </p:sp>
      <p:sp>
        <p:nvSpPr>
          <p:cNvPr id="260" name="Shape 260"/>
          <p:cNvSpPr/>
          <p:nvPr/>
        </p:nvSpPr>
        <p:spPr>
          <a:xfrm>
            <a:off x="4921250" y="3462047"/>
            <a:ext cx="9191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vivir</a:t>
            </a:r>
          </a:p>
        </p:txBody>
      </p:sp>
      <p:sp>
        <p:nvSpPr>
          <p:cNvPr id="261" name="Shape 261"/>
          <p:cNvSpPr/>
          <p:nvPr/>
        </p:nvSpPr>
        <p:spPr>
          <a:xfrm>
            <a:off x="6075362" y="3462047"/>
            <a:ext cx="9191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hacer</a:t>
            </a:r>
          </a:p>
        </p:txBody>
      </p:sp>
      <p:sp>
        <p:nvSpPr>
          <p:cNvPr id="262" name="Shape 262"/>
          <p:cNvSpPr/>
          <p:nvPr/>
        </p:nvSpPr>
        <p:spPr>
          <a:xfrm>
            <a:off x="7421562" y="3460459"/>
            <a:ext cx="9191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salir</a:t>
            </a:r>
          </a:p>
        </p:txBody>
      </p:sp>
      <p:sp>
        <p:nvSpPr>
          <p:cNvPr id="263" name="Shape 263"/>
          <p:cNvSpPr/>
          <p:nvPr/>
        </p:nvSpPr>
        <p:spPr>
          <a:xfrm>
            <a:off x="2449512" y="3870034"/>
            <a:ext cx="9191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habl-</a:t>
            </a:r>
          </a:p>
        </p:txBody>
      </p:sp>
      <p:sp>
        <p:nvSpPr>
          <p:cNvPr id="264" name="Shape 264"/>
          <p:cNvSpPr/>
          <p:nvPr/>
        </p:nvSpPr>
        <p:spPr>
          <a:xfrm>
            <a:off x="3652837" y="3870034"/>
            <a:ext cx="9191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com-</a:t>
            </a:r>
          </a:p>
        </p:txBody>
      </p:sp>
      <p:sp>
        <p:nvSpPr>
          <p:cNvPr id="265" name="Shape 265"/>
          <p:cNvSpPr/>
          <p:nvPr/>
        </p:nvSpPr>
        <p:spPr>
          <a:xfrm>
            <a:off x="4921250" y="3866859"/>
            <a:ext cx="9191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viv-</a:t>
            </a:r>
          </a:p>
        </p:txBody>
      </p:sp>
      <p:sp>
        <p:nvSpPr>
          <p:cNvPr id="266" name="Shape 266"/>
          <p:cNvSpPr/>
          <p:nvPr/>
        </p:nvSpPr>
        <p:spPr>
          <a:xfrm>
            <a:off x="6075362" y="3866859"/>
            <a:ext cx="9191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hac-</a:t>
            </a:r>
          </a:p>
        </p:txBody>
      </p:sp>
      <p:sp>
        <p:nvSpPr>
          <p:cNvPr id="267" name="Shape 267"/>
          <p:cNvSpPr/>
          <p:nvPr/>
        </p:nvSpPr>
        <p:spPr>
          <a:xfrm>
            <a:off x="7421562" y="3865272"/>
            <a:ext cx="9191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sal-</a:t>
            </a:r>
          </a:p>
        </p:txBody>
      </p:sp>
      <p:sp>
        <p:nvSpPr>
          <p:cNvPr id="268" name="Shape 268"/>
          <p:cNvSpPr/>
          <p:nvPr/>
        </p:nvSpPr>
        <p:spPr>
          <a:xfrm>
            <a:off x="3652837" y="4319297"/>
            <a:ext cx="12684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comiendo</a:t>
            </a:r>
          </a:p>
        </p:txBody>
      </p:sp>
      <p:sp>
        <p:nvSpPr>
          <p:cNvPr id="269" name="Shape 269"/>
          <p:cNvSpPr/>
          <p:nvPr/>
        </p:nvSpPr>
        <p:spPr>
          <a:xfrm>
            <a:off x="4921250" y="4316122"/>
            <a:ext cx="11033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viviendo</a:t>
            </a:r>
          </a:p>
        </p:txBody>
      </p:sp>
      <p:sp>
        <p:nvSpPr>
          <p:cNvPr id="270" name="Shape 270"/>
          <p:cNvSpPr/>
          <p:nvPr/>
        </p:nvSpPr>
        <p:spPr>
          <a:xfrm>
            <a:off x="6075362" y="4316122"/>
            <a:ext cx="11477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haciendo</a:t>
            </a:r>
          </a:p>
        </p:txBody>
      </p:sp>
      <p:sp>
        <p:nvSpPr>
          <p:cNvPr id="271" name="Shape 271"/>
          <p:cNvSpPr/>
          <p:nvPr/>
        </p:nvSpPr>
        <p:spPr>
          <a:xfrm>
            <a:off x="7421562" y="4314534"/>
            <a:ext cx="110172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saliendo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nodeType="after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0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0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nodeType="afterEffect" presetClass="entr" presetSubtype="0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presetClass="entr" presetSubtype="0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nodeType="afterEffect" presetClass="entr" presetSubtype="0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presetClass="entr" presetSubtype="0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nodeType="afterEffect" presetClass="entr" presetSubtype="0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presetClass="entr" presetSubtype="0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nodeType="afterEffect" presetClass="entr" presetSubtype="0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presetClass="entr" presetSubtype="0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nodeType="afterEffect" presetClass="entr" presetSubtype="0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nodeType="afterEffect" presetClass="entr" presetSubtype="8" presetID="2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presetClass="entr" presetSubtype="32" presetID="23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presetClass="entr" presetSubtype="32" presetID="23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nodeType="afterEffect" presetClass="entr" presetSubtype="32" presetID="23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presetClass="entr" presetSubtype="32" presetID="23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nodeType="afterEffect" presetClass="entr" presetSubtype="32" presetID="23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presetClass="entr" presetSubtype="32" presetID="23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nodeType="afterEffect" presetClass="entr" presetSubtype="32" presetID="23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presetClass="entr" presetSubtype="32" presetID="23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nodeType="afterEffect" presetClass="entr" presetSubtype="32" presetID="23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presetClass="entr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4"/>
      <p:bldP build="whole" bldLvl="1" animBg="1" rev="0" advAuto="0" spid="258" grpId="6"/>
      <p:bldP build="whole" bldLvl="1" animBg="1" rev="0" advAuto="0" spid="240" grpId="32"/>
      <p:bldP build="whole" bldLvl="1" animBg="1" rev="0" advAuto="0" spid="231" grpId="24"/>
      <p:bldP build="whole" bldLvl="1" animBg="1" rev="0" advAuto="0" spid="252" grpId="35"/>
      <p:bldP build="whole" bldLvl="1" animBg="1" rev="0" advAuto="0" spid="236" grpId="18"/>
      <p:bldP build="whole" bldLvl="1" animBg="1" rev="0" advAuto="0" spid="255" grpId="5"/>
      <p:bldP build="whole" bldLvl="1" animBg="1" rev="0" advAuto="0" spid="271" grpId="25"/>
      <p:bldP build="whole" bldLvl="1" animBg="1" rev="0" advAuto="0" spid="235" grpId="17"/>
      <p:bldP build="whole" bldLvl="1" animBg="1" rev="0" advAuto="0" spid="256" grpId="4"/>
      <p:bldP build="whole" bldLvl="1" animBg="1" rev="0" advAuto="0" spid="261" grpId="9"/>
      <p:bldP build="whole" bldLvl="1" animBg="1" rev="0" advAuto="0" spid="245" grpId="36"/>
      <p:bldP build="whole" bldLvl="1" animBg="1" rev="0" advAuto="0" spid="237" grpId="30"/>
      <p:bldP build="whole" bldLvl="1" animBg="1" rev="0" advAuto="0" spid="269" grpId="21"/>
      <p:bldP build="whole" bldLvl="1" animBg="1" rev="0" advAuto="0" spid="253" grpId="26"/>
      <p:bldP build="whole" bldLvl="1" animBg="1" rev="0" advAuto="0" spid="270" grpId="23"/>
      <p:bldP build="whole" bldLvl="1" animBg="1" rev="0" advAuto="0" spid="264" grpId="12"/>
      <p:bldP build="whole" bldLvl="1" animBg="1" rev="0" advAuto="0" spid="257" grpId="3"/>
      <p:bldP build="whole" bldLvl="1" animBg="1" rev="0" advAuto="0" spid="233" grpId="20"/>
      <p:bldP build="whole" bldLvl="1" animBg="1" rev="0" advAuto="0" spid="249" grpId="2"/>
      <p:bldP build="whole" bldLvl="1" animBg="1" rev="0" advAuto="0" spid="232" grpId="22"/>
      <p:bldP build="whole" bldLvl="1" animBg="1" rev="0" advAuto="0" spid="250" grpId="29"/>
      <p:bldP build="whole" bldLvl="1" animBg="1" rev="0" advAuto="0" spid="265" grpId="13"/>
      <p:bldP build="whole" bldLvl="1" animBg="1" rev="0" advAuto="0" spid="251" grpId="33"/>
      <p:bldP build="whole" bldLvl="1" animBg="1" rev="0" advAuto="0" spid="267" grpId="15"/>
      <p:bldP build="whole" bldLvl="1" animBg="1" rev="0" advAuto="0" spid="254" grpId="27"/>
      <p:bldP build="whole" bldLvl="1" animBg="1" rev="0" advAuto="0" spid="268" grpId="19"/>
      <p:bldP build="whole" bldLvl="1" animBg="1" rev="0" advAuto="0" spid="241" grpId="28"/>
      <p:bldP build="whole" bldLvl="1" animBg="1" rev="0" advAuto="0" spid="262" grpId="10"/>
      <p:bldP build="whole" bldLvl="1" animBg="1" rev="0" advAuto="0" spid="239" grpId="34"/>
      <p:bldP build="whole" bldLvl="1" animBg="1" rev="0" advAuto="0" spid="238" grpId="31"/>
      <p:bldP build="whole" bldLvl="1" animBg="1" rev="0" advAuto="0" spid="260" grpId="8"/>
      <p:bldP build="whole" bldLvl="1" animBg="1" rev="0" advAuto="0" spid="259" grpId="7"/>
      <p:bldP build="whole" bldLvl="1" animBg="1" rev="0" advAuto="0" spid="234" grpId="16"/>
      <p:bldP build="whole" bldLvl="1" animBg="1" rev="0" advAuto="0" spid="248" grpId="1"/>
      <p:bldP build="whole" bldLvl="1" animBg="1" rev="0" advAuto="0" spid="263" grpId="1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3119437" y="3433762"/>
            <a:ext cx="1655763" cy="3048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74" name="Shape 274"/>
          <p:cNvSpPr/>
          <p:nvPr/>
        </p:nvSpPr>
        <p:spPr>
          <a:xfrm>
            <a:off x="2890837" y="4105275"/>
            <a:ext cx="1476376" cy="3048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75" name="Shape 275"/>
          <p:cNvSpPr/>
          <p:nvPr/>
        </p:nvSpPr>
        <p:spPr>
          <a:xfrm>
            <a:off x="2894012" y="2827337"/>
            <a:ext cx="1506538" cy="3048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b="1" sz="1400"/>
            </a:pPr>
          </a:p>
        </p:txBody>
      </p:sp>
      <p:sp>
        <p:nvSpPr>
          <p:cNvPr id="276" name="Shape 27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22 of 43</a:t>
            </a:r>
          </a:p>
        </p:txBody>
      </p:sp>
      <p:pic>
        <p:nvPicPr>
          <p:cNvPr id="277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242887" y="1571334"/>
            <a:ext cx="6280151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3.</a:t>
            </a:r>
            <a:r>
              <a:rPr b="1" sz="2000"/>
              <a:t> </a:t>
            </a:r>
            <a:r>
              <a:rPr sz="2000"/>
              <a:t>Study the following examples of the present progressive.</a:t>
            </a:r>
          </a:p>
        </p:txBody>
      </p:sp>
      <p:sp>
        <p:nvSpPr>
          <p:cNvPr id="280" name="Shape 280"/>
          <p:cNvSpPr/>
          <p:nvPr/>
        </p:nvSpPr>
        <p:spPr>
          <a:xfrm>
            <a:off x="2297112" y="2633372"/>
            <a:ext cx="4589463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/>
              <a:t>José está haciendo un viaje a México.</a:t>
            </a:r>
            <a:r>
              <a:rPr sz="2000"/>
              <a:t> </a:t>
            </a:r>
          </a:p>
        </p:txBody>
      </p:sp>
      <p:sp>
        <p:nvSpPr>
          <p:cNvPr id="281" name="Shape 281"/>
          <p:cNvSpPr/>
          <p:nvPr/>
        </p:nvSpPr>
        <p:spPr>
          <a:xfrm>
            <a:off x="2297112" y="3249322"/>
            <a:ext cx="515302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Ahora está esperando la salida de su vuelo.</a:t>
            </a:r>
          </a:p>
        </p:txBody>
      </p:sp>
      <p:sp>
        <p:nvSpPr>
          <p:cNvPr id="282" name="Shape 282"/>
          <p:cNvSpPr/>
          <p:nvPr/>
        </p:nvSpPr>
        <p:spPr>
          <a:xfrm>
            <a:off x="2297112" y="3908134"/>
            <a:ext cx="4913313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José está mirando su tarjeta de embarque.</a:t>
            </a:r>
          </a:p>
        </p:txBody>
      </p:sp>
      <p:pic>
        <p:nvPicPr>
          <p:cNvPr id="283" name="slide 21 titletext1a.png" descr="slide 21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987" y="1038225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quickpass_grammar_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77087" y="271462"/>
            <a:ext cx="1627188" cy="841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6"/>
      <p:bldP build="whole" bldLvl="1" animBg="1" rev="0" advAuto="0" spid="281" grpId="2"/>
      <p:bldP build="whole" bldLvl="1" animBg="1" rev="0" advAuto="0" spid="275" grpId="4"/>
      <p:bldP build="whole" bldLvl="1" animBg="1" rev="0" advAuto="0" spid="273" grpId="5"/>
      <p:bldP build="whole" bldLvl="1" animBg="1" rev="0" advAuto="0" spid="280" grpId="1"/>
      <p:bldP build="whole" bldLvl="1" animBg="1" rev="0" advAuto="0" spid="278" grpId="7"/>
      <p:bldP build="whole" bldLvl="1" animBg="1" rev="0" advAuto="0" spid="282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23 of 43</a:t>
            </a:r>
          </a:p>
        </p:txBody>
      </p:sp>
      <p:pic>
        <p:nvPicPr>
          <p:cNvPr id="287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lide 24 titletext1a.png" descr="slide 24 titletex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24 of 43</a:t>
            </a:r>
          </a:p>
        </p:txBody>
      </p:sp>
      <p:pic>
        <p:nvPicPr>
          <p:cNvPr id="29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conversacion1.png" descr="conversacion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7938"/>
            <a:ext cx="9142413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slide 24 pic1a.png" descr="slide 24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8212" y="1747837"/>
            <a:ext cx="3606801" cy="412750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5118100" y="2138072"/>
            <a:ext cx="3709988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008000"/>
                </a:solidFill>
              </a:rPr>
              <a:t>Susana</a:t>
            </a:r>
            <a:r>
              <a:rPr b="1" sz="2000">
                <a:solidFill>
                  <a:srgbClr val="004DFF"/>
                </a:solidFill>
              </a:rPr>
              <a:t>  </a:t>
            </a:r>
            <a:r>
              <a:rPr sz="2000"/>
              <a:t>¡Oye, Pedro! Está saliendo nuestro vuelo.</a:t>
            </a:r>
          </a:p>
        </p:txBody>
      </p:sp>
      <p:sp>
        <p:nvSpPr>
          <p:cNvPr id="296" name="Shape 296"/>
          <p:cNvSpPr/>
          <p:nvPr/>
        </p:nvSpPr>
        <p:spPr>
          <a:xfrm>
            <a:off x="5118100" y="2879434"/>
            <a:ext cx="3595688" cy="1543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DA0000"/>
                </a:solidFill>
              </a:rPr>
              <a:t>Pedro  </a:t>
            </a:r>
            <a:r>
              <a:rPr sz="2000"/>
              <a:t>Sí, ¡vamos ya! Tenemos que pasar por el control de seguridad y siempre hay una </a:t>
            </a:r>
            <a:endParaRPr sz="2000"/>
          </a:p>
          <a:p>
            <a:pPr lvl="0"/>
            <a:r>
              <a:rPr sz="2000"/>
              <a:t>cola larga.</a:t>
            </a:r>
          </a:p>
        </p:txBody>
      </p:sp>
      <p:sp>
        <p:nvSpPr>
          <p:cNvPr id="297" name="Shape 297"/>
          <p:cNvSpPr/>
          <p:nvPr/>
        </p:nvSpPr>
        <p:spPr>
          <a:xfrm>
            <a:off x="5118100" y="4485984"/>
            <a:ext cx="368935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008000"/>
                </a:solidFill>
              </a:rPr>
              <a:t>Susana</a:t>
            </a:r>
            <a:r>
              <a:rPr b="1" sz="2000">
                <a:solidFill>
                  <a:srgbClr val="004DFF"/>
                </a:solidFill>
              </a:rPr>
              <a:t>  </a:t>
            </a:r>
            <a:r>
              <a:rPr sz="2000"/>
              <a:t>¿Tienes nuestras </a:t>
            </a:r>
            <a:endParaRPr sz="2000"/>
          </a:p>
          <a:p>
            <a:pPr lvl="0"/>
            <a:r>
              <a:rPr sz="2000"/>
              <a:t>tarjetas de embarque? 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1"/>
      <p:bldP build="whole" bldLvl="1" animBg="1" rev="0" advAuto="0" spid="297" grpId="3"/>
      <p:bldP build="whole" bldLvl="1" animBg="1" rev="0" advAuto="0" spid="292" grpId="4"/>
      <p:bldP build="whole" bldLvl="1" animBg="1" rev="0" advAuto="0" spid="296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25 of 43</a:t>
            </a:r>
          </a:p>
        </p:txBody>
      </p:sp>
      <p:pic>
        <p:nvPicPr>
          <p:cNvPr id="300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slide 24 titletext1a.png" descr="slide 24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conversacion1.png" descr="conversacion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7938"/>
            <a:ext cx="9142413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slide 24 pic1a.png" descr="slide 24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8212" y="1747837"/>
            <a:ext cx="3606801" cy="4127501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5108575" y="3088984"/>
            <a:ext cx="3709988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008000"/>
                </a:solidFill>
              </a:rPr>
              <a:t>Susana</a:t>
            </a:r>
            <a:r>
              <a:rPr b="1" sz="2000">
                <a:solidFill>
                  <a:srgbClr val="004DFF"/>
                </a:solidFill>
              </a:rPr>
              <a:t>  </a:t>
            </a:r>
            <a:r>
              <a:rPr sz="2000"/>
              <a:t>No, no traigo mucho. </a:t>
            </a:r>
            <a:endParaRPr sz="2000"/>
          </a:p>
          <a:p>
            <a:pPr lvl="0"/>
            <a:r>
              <a:rPr sz="2000"/>
              <a:t>Lo puedo llevar. ¿De qué </a:t>
            </a:r>
            <a:endParaRPr sz="2000"/>
          </a:p>
          <a:p>
            <a:pPr lvl="0"/>
            <a:r>
              <a:rPr sz="2000"/>
              <a:t>puerta salimos? </a:t>
            </a:r>
          </a:p>
        </p:txBody>
      </p:sp>
      <p:sp>
        <p:nvSpPr>
          <p:cNvPr id="305" name="Shape 305"/>
          <p:cNvSpPr/>
          <p:nvPr/>
        </p:nvSpPr>
        <p:spPr>
          <a:xfrm>
            <a:off x="5108575" y="1992022"/>
            <a:ext cx="3595688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DA0000"/>
                </a:solidFill>
              </a:rPr>
              <a:t>Pedro  </a:t>
            </a:r>
            <a:r>
              <a:rPr sz="2000"/>
              <a:t>Sí, sí. Las tengo. ¿Necesitas ayuda con tu </a:t>
            </a:r>
            <a:endParaRPr sz="2000"/>
          </a:p>
          <a:p>
            <a:pPr lvl="0"/>
            <a:r>
              <a:rPr sz="2000"/>
              <a:t>equipaje de mano? </a:t>
            </a:r>
          </a:p>
        </p:txBody>
      </p:sp>
      <p:sp>
        <p:nvSpPr>
          <p:cNvPr id="306" name="Shape 306"/>
          <p:cNvSpPr/>
          <p:nvPr/>
        </p:nvSpPr>
        <p:spPr>
          <a:xfrm>
            <a:off x="5108575" y="4933659"/>
            <a:ext cx="368935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008000"/>
                </a:solidFill>
              </a:rPr>
              <a:t>Susana</a:t>
            </a:r>
            <a:r>
              <a:rPr b="1" sz="2000">
                <a:solidFill>
                  <a:srgbClr val="004DFF"/>
                </a:solidFill>
              </a:rPr>
              <a:t>  </a:t>
            </a:r>
            <a:r>
              <a:rPr sz="2000"/>
              <a:t>Ahora mismo. ¡Vamos!</a:t>
            </a:r>
          </a:p>
        </p:txBody>
      </p:sp>
      <p:sp>
        <p:nvSpPr>
          <p:cNvPr id="307" name="Shape 307"/>
          <p:cNvSpPr/>
          <p:nvPr/>
        </p:nvSpPr>
        <p:spPr>
          <a:xfrm>
            <a:off x="5108575" y="4095459"/>
            <a:ext cx="3595688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DA0000"/>
                </a:solidFill>
              </a:rPr>
              <a:t>Pedro  </a:t>
            </a:r>
            <a:r>
              <a:rPr sz="2000"/>
              <a:t>De la puerta 11. ¿A qué hora empieza el embarque?</a:t>
            </a:r>
          </a:p>
        </p:txBody>
      </p:sp>
      <p:pic>
        <p:nvPicPr>
          <p:cNvPr id="308" name="quickpass_conv_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96125" y="225425"/>
            <a:ext cx="1627188" cy="84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4"/>
      <p:bldP build="whole" bldLvl="1" animBg="1" rev="0" advAuto="0" spid="304" grpId="2"/>
      <p:bldP build="whole" bldLvl="1" animBg="1" rev="0" advAuto="0" spid="300" grpId="5"/>
      <p:bldP build="whole" bldLvl="1" animBg="1" rev="0" advAuto="0" spid="307" grpId="3"/>
      <p:bldP build="whole" bldLvl="1" animBg="1" rev="0" advAuto="0" spid="30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26 of 43</a:t>
            </a:r>
          </a:p>
        </p:txBody>
      </p:sp>
      <p:pic>
        <p:nvPicPr>
          <p:cNvPr id="311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938"/>
            <a:ext cx="9142413" cy="102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27 of 43</a:t>
            </a:r>
          </a:p>
        </p:txBody>
      </p:sp>
      <p:pic>
        <p:nvPicPr>
          <p:cNvPr id="315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938"/>
            <a:ext cx="9142413" cy="102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28 of 43</a:t>
            </a:r>
          </a:p>
        </p:txBody>
      </p:sp>
      <p:pic>
        <p:nvPicPr>
          <p:cNvPr id="319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938"/>
            <a:ext cx="9142413" cy="102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29 of 43</a:t>
            </a:r>
          </a:p>
        </p:txBody>
      </p:sp>
      <p:pic>
        <p:nvPicPr>
          <p:cNvPr id="323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938"/>
            <a:ext cx="9142413" cy="102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 of 43</a:t>
            </a:r>
          </a:p>
        </p:txBody>
      </p:sp>
      <p:pic>
        <p:nvPicPr>
          <p:cNvPr id="30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5892800" y="2022184"/>
            <a:ext cx="237807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Juan sale para el </a:t>
            </a:r>
            <a:endParaRPr sz="2000"/>
          </a:p>
          <a:p>
            <a:pPr lvl="0"/>
            <a:r>
              <a:rPr sz="2000"/>
              <a:t>aeropuerto en taxi.</a:t>
            </a:r>
          </a:p>
        </p:txBody>
      </p:sp>
      <p:sp>
        <p:nvSpPr>
          <p:cNvPr id="32" name="Shape 32"/>
          <p:cNvSpPr/>
          <p:nvPr/>
        </p:nvSpPr>
        <p:spPr>
          <a:xfrm>
            <a:off x="5892800" y="2927059"/>
            <a:ext cx="240823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Trae su equipaje.</a:t>
            </a:r>
          </a:p>
        </p:txBody>
      </p:sp>
      <p:sp>
        <p:nvSpPr>
          <p:cNvPr id="33" name="Shape 33"/>
          <p:cNvSpPr/>
          <p:nvPr/>
        </p:nvSpPr>
        <p:spPr>
          <a:xfrm>
            <a:off x="5892800" y="3543009"/>
            <a:ext cx="2725738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Pone su equipaje en </a:t>
            </a:r>
            <a:endParaRPr sz="2000"/>
          </a:p>
          <a:p>
            <a:pPr lvl="0"/>
            <a:r>
              <a:rPr sz="2000"/>
              <a:t>la maletera del taxi.</a:t>
            </a:r>
          </a:p>
        </p:txBody>
      </p:sp>
      <p:sp>
        <p:nvSpPr>
          <p:cNvPr id="34" name="Shape 34"/>
          <p:cNvSpPr/>
          <p:nvPr/>
        </p:nvSpPr>
        <p:spPr>
          <a:xfrm>
            <a:off x="5892800" y="4458997"/>
            <a:ext cx="225742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El taxista lo ayuda </a:t>
            </a:r>
            <a:endParaRPr sz="2000"/>
          </a:p>
          <a:p>
            <a:pPr lvl="0"/>
            <a:r>
              <a:rPr sz="2000"/>
              <a:t>con su equipaje.</a:t>
            </a:r>
          </a:p>
        </p:txBody>
      </p:sp>
      <p:pic>
        <p:nvPicPr>
          <p:cNvPr id="35" name="slide 03 titletext1a.png" descr="slide 03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24511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slide 03 pic1b.png" descr="slide 03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6450" y="2249487"/>
            <a:ext cx="4711700" cy="266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slide 03 text1b.png" descr="slide 03 te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54287" y="2562225"/>
            <a:ext cx="19304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lide 03 text2b.png" descr="slide 03 text2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5212" y="2863850"/>
            <a:ext cx="850901" cy="25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" grpId="5"/>
      <p:bldP build="whole" bldLvl="1" animBg="1" rev="0" advAuto="0" spid="38" grpId="1"/>
      <p:bldP build="whole" bldLvl="1" animBg="1" rev="0" advAuto="0" spid="30" grpId="7"/>
      <p:bldP build="whole" bldLvl="1" animBg="1" rev="0" advAuto="0" spid="31" grpId="3"/>
      <p:bldP build="whole" bldLvl="1" animBg="1" rev="0" advAuto="0" spid="37" grpId="2"/>
      <p:bldP build="whole" bldLvl="1" animBg="1" rev="0" advAuto="0" spid="34" grpId="6"/>
      <p:bldP build="whole" bldLvl="1" animBg="1" rev="0" advAuto="0" spid="32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30 of 43</a:t>
            </a:r>
          </a:p>
        </p:txBody>
      </p:sp>
      <p:pic>
        <p:nvPicPr>
          <p:cNvPr id="327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lectura-cultura-header.png" descr="lectura-cultur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hape 329"/>
          <p:cNvSpPr/>
          <p:nvPr/>
        </p:nvSpPr>
        <p:spPr>
          <a:xfrm>
            <a:off x="4646612" y="1232403"/>
            <a:ext cx="4330701" cy="1708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    El continente sudamericano es vasto. </a:t>
            </a:r>
          </a:p>
          <a:p>
            <a:pPr lvl="0"/>
            <a:r>
              <a:t>Las distancias entre ciudades son largas. </a:t>
            </a:r>
          </a:p>
          <a:p>
            <a:pPr lvl="0"/>
            <a:r>
              <a:t>Por eso el avión es un medio de transporte importante. A veces es imposible viajar </a:t>
            </a:r>
          </a:p>
          <a:p>
            <a:pPr lvl="0"/>
            <a:r>
              <a:t>por tierra</a:t>
            </a:r>
            <a:r>
              <a:rPr baseline="30000" sz="2000"/>
              <a:t>1</a:t>
            </a:r>
            <a:r>
              <a:t> de un lugar a otro. ¿Por qué?</a:t>
            </a:r>
          </a:p>
        </p:txBody>
      </p:sp>
      <p:sp>
        <p:nvSpPr>
          <p:cNvPr id="330" name="Shape 330"/>
          <p:cNvSpPr/>
          <p:nvPr/>
        </p:nvSpPr>
        <p:spPr>
          <a:xfrm>
            <a:off x="993775" y="4741417"/>
            <a:ext cx="2719388" cy="59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lnSpc>
                <a:spcPct val="90000"/>
              </a:lnSpc>
            </a:pPr>
            <a:r>
              <a:t>Un pueblo aislado en los </a:t>
            </a:r>
          </a:p>
          <a:p>
            <a:pPr lvl="0" algn="ctr">
              <a:lnSpc>
                <a:spcPct val="90000"/>
              </a:lnSpc>
            </a:pPr>
            <a:r>
              <a:t>Andes de Venezuela</a:t>
            </a:r>
          </a:p>
        </p:txBody>
      </p:sp>
      <p:sp>
        <p:nvSpPr>
          <p:cNvPr id="331" name="Shape 331"/>
          <p:cNvSpPr/>
          <p:nvPr/>
        </p:nvSpPr>
        <p:spPr>
          <a:xfrm>
            <a:off x="4575175" y="5202325"/>
            <a:ext cx="28844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aseline="30000"/>
              <a:t>1</a:t>
            </a:r>
            <a:r>
              <a:t>por tierra    </a:t>
            </a:r>
            <a:r>
              <a:rPr i="1"/>
              <a:t>by land</a:t>
            </a:r>
            <a:r>
              <a:t> </a:t>
            </a:r>
          </a:p>
        </p:txBody>
      </p:sp>
      <p:sp>
        <p:nvSpPr>
          <p:cNvPr id="332" name="Shape 332"/>
          <p:cNvSpPr/>
          <p:nvPr/>
        </p:nvSpPr>
        <p:spPr>
          <a:xfrm>
            <a:off x="4646612" y="2975856"/>
            <a:ext cx="4275138" cy="2217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    Una gran parte del oeste del continente </a:t>
            </a:r>
          </a:p>
          <a:p>
            <a:pPr lvl="0"/>
            <a:r>
              <a:t>es montañosa. Los altos picos nevados de los Andes parecen tocar el cielo</a:t>
            </a:r>
            <a:r>
              <a:rPr baseline="30000"/>
              <a:t>2</a:t>
            </a:r>
            <a:r>
              <a:t>. Unas ciudades como Bogotá, Quito y La Paz están en los Andes. Y claro que hay también pequeños pueblos aislados en las montañas. </a:t>
            </a:r>
          </a:p>
        </p:txBody>
      </p:sp>
      <p:sp>
        <p:nvSpPr>
          <p:cNvPr id="333" name="Shape 333"/>
          <p:cNvSpPr/>
          <p:nvPr/>
        </p:nvSpPr>
        <p:spPr>
          <a:xfrm>
            <a:off x="4575175" y="5535700"/>
            <a:ext cx="26558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aseline="30000"/>
              <a:t>2</a:t>
            </a:r>
            <a:r>
              <a:t>cielo</a:t>
            </a:r>
            <a:r>
              <a:rPr b="1"/>
              <a:t>    </a:t>
            </a:r>
            <a:r>
              <a:rPr i="1"/>
              <a:t>sky</a:t>
            </a:r>
            <a:r>
              <a:t> </a:t>
            </a:r>
          </a:p>
        </p:txBody>
      </p:sp>
      <p:pic>
        <p:nvPicPr>
          <p:cNvPr id="334" name="slide 30 pic1a.png" descr="slide 30 pic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250" y="1955800"/>
            <a:ext cx="3937000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slide 30 titletext2a.png" descr="slide 30 titletext2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7412" y="2984500"/>
            <a:ext cx="13081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slide 30 titletext1a.png" descr="slide 30 titlete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46400" y="673100"/>
            <a:ext cx="5994400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nodeType="after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5"/>
      <p:bldP build="whole" bldLvl="1" animBg="1" rev="0" advAuto="0" spid="327" grpId="6"/>
      <p:bldP build="whole" bldLvl="1" animBg="1" rev="0" advAuto="0" spid="331" grpId="2"/>
      <p:bldP build="whole" bldLvl="1" animBg="1" rev="0" advAuto="0" spid="329" grpId="1"/>
      <p:bldP build="whole" bldLvl="1" animBg="1" rev="0" advAuto="0" spid="332" grpId="4"/>
      <p:bldP build="whole" bldLvl="1" animBg="1" rev="0" advAuto="0" spid="335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31 of 43</a:t>
            </a:r>
          </a:p>
        </p:txBody>
      </p:sp>
      <p:pic>
        <p:nvPicPr>
          <p:cNvPr id="339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lectura-cultura-header.png" descr="lectura-cultur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3349625" y="1300250"/>
            <a:ext cx="5494338" cy="195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    Al este de los Andes en Colombia, Ecuador, Perú, Bolivia y Brasil hay grandes selvas tropicales del río Amazonas. En las selvas la vegetación es muy densa </a:t>
            </a:r>
          </a:p>
          <a:p>
            <a:pPr lvl="0"/>
            <a:r>
              <a:t>y una gran parte de la cuenca</a:t>
            </a:r>
            <a:r>
              <a:rPr baseline="30000"/>
              <a:t>3</a:t>
            </a:r>
            <a:r>
              <a:t> amazónica es inhóspita </a:t>
            </a:r>
          </a:p>
          <a:p>
            <a:pPr lvl="0"/>
            <a:r>
              <a:t>e impenetrable.</a:t>
            </a:r>
          </a:p>
        </p:txBody>
      </p:sp>
      <p:sp>
        <p:nvSpPr>
          <p:cNvPr id="342" name="Shape 342"/>
          <p:cNvSpPr/>
          <p:nvPr/>
        </p:nvSpPr>
        <p:spPr>
          <a:xfrm>
            <a:off x="349249" y="4736916"/>
            <a:ext cx="2403477" cy="832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lnSpc>
                <a:spcPct val="90000"/>
              </a:lnSpc>
            </a:pPr>
            <a:r>
              <a:t>Un pico nevado en </a:t>
            </a:r>
          </a:p>
          <a:p>
            <a:pPr lvl="0" algn="ctr">
              <a:lnSpc>
                <a:spcPct val="90000"/>
              </a:lnSpc>
            </a:pPr>
            <a:r>
              <a:t>el desierto de </a:t>
            </a:r>
          </a:p>
          <a:p>
            <a:pPr lvl="0" algn="ctr">
              <a:lnSpc>
                <a:spcPct val="90000"/>
              </a:lnSpc>
            </a:pPr>
            <a:r>
              <a:t>Atacama en Chile</a:t>
            </a:r>
          </a:p>
        </p:txBody>
      </p:sp>
      <p:sp>
        <p:nvSpPr>
          <p:cNvPr id="343" name="Shape 343"/>
          <p:cNvSpPr/>
          <p:nvPr/>
        </p:nvSpPr>
        <p:spPr>
          <a:xfrm>
            <a:off x="3632200" y="5311863"/>
            <a:ext cx="18605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aseline="30000"/>
              <a:t>3</a:t>
            </a:r>
            <a:r>
              <a:t>cuenca</a:t>
            </a:r>
            <a:r>
              <a:rPr b="1"/>
              <a:t>    </a:t>
            </a:r>
            <a:r>
              <a:rPr i="1"/>
              <a:t>basin</a:t>
            </a:r>
            <a:r>
              <a:t> </a:t>
            </a:r>
          </a:p>
        </p:txBody>
      </p:sp>
      <p:sp>
        <p:nvSpPr>
          <p:cNvPr id="344" name="Shape 344"/>
          <p:cNvSpPr/>
          <p:nvPr/>
        </p:nvSpPr>
        <p:spPr>
          <a:xfrm>
            <a:off x="3328987" y="3316375"/>
            <a:ext cx="5572126" cy="195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    La región a lo largo de la costa desde Perú hasta el centro de Chile es desierto. El Atacama en Chile es el desierto más árido (seco) del mundo—una región de </a:t>
            </a:r>
          </a:p>
          <a:p>
            <a:pPr lvl="0"/>
            <a:r>
              <a:t>arena y rocas (piedras). </a:t>
            </a:r>
          </a:p>
          <a:p>
            <a:pPr lvl="0"/>
            <a:r>
              <a:t>    Día y noche los aviones sobrevuelan los picos, </a:t>
            </a:r>
          </a:p>
          <a:p>
            <a:pPr lvl="0"/>
            <a:r>
              <a:t>selvas y desiertos para enlazar</a:t>
            </a:r>
            <a:r>
              <a:rPr baseline="30000"/>
              <a:t>4</a:t>
            </a:r>
            <a:r>
              <a:t> las ciudades y </a:t>
            </a:r>
          </a:p>
          <a:p>
            <a:pPr lvl="0"/>
            <a:r>
              <a:t>pueblos de Sudamérica. </a:t>
            </a:r>
          </a:p>
        </p:txBody>
      </p:sp>
      <p:sp>
        <p:nvSpPr>
          <p:cNvPr id="345" name="Shape 345"/>
          <p:cNvSpPr/>
          <p:nvPr/>
        </p:nvSpPr>
        <p:spPr>
          <a:xfrm>
            <a:off x="5634037" y="5308688"/>
            <a:ext cx="20669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aseline="30000"/>
              <a:t>4</a:t>
            </a:r>
            <a:r>
              <a:t>enlazar</a:t>
            </a:r>
            <a:r>
              <a:rPr b="1"/>
              <a:t>    </a:t>
            </a:r>
            <a:r>
              <a:rPr i="1"/>
              <a:t>connect</a:t>
            </a:r>
            <a:r>
              <a:t> </a:t>
            </a:r>
          </a:p>
        </p:txBody>
      </p:sp>
      <p:pic>
        <p:nvPicPr>
          <p:cNvPr id="346" name="slide 31 pic1a.png" descr="slide 31 pic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6712" y="1930400"/>
            <a:ext cx="2374901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slide 30 titletext1a.png" descr="slide 30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46400" y="673100"/>
            <a:ext cx="5994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slide 31 titletext1a.png" descr="slide 31 titlete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86137" y="1344612"/>
            <a:ext cx="7874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slide 31 titletext2a.png" descr="slide 31 titletext2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78200" y="3062287"/>
            <a:ext cx="1028700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nodeType="after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9" grpId="7"/>
      <p:bldP build="whole" bldLvl="1" animBg="1" rev="0" advAuto="0" spid="343" grpId="3"/>
      <p:bldP build="whole" bldLvl="1" animBg="1" rev="0" advAuto="0" spid="348" grpId="1"/>
      <p:bldP build="whole" bldLvl="1" animBg="1" rev="0" advAuto="0" spid="345" grpId="6"/>
      <p:bldP build="whole" bldLvl="1" animBg="1" rev="0" advAuto="0" spid="344" grpId="5"/>
      <p:bldP build="whole" bldLvl="1" animBg="1" rev="0" advAuto="0" spid="341" grpId="2"/>
      <p:bldP build="whole" bldLvl="1" animBg="1" rev="0" advAuto="0" spid="349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32 of 43</a:t>
            </a:r>
          </a:p>
        </p:txBody>
      </p:sp>
      <p:pic>
        <p:nvPicPr>
          <p:cNvPr id="352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lectura-cultura-header.png" descr="lectura-cultur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33 of 43</a:t>
            </a:r>
          </a:p>
        </p:txBody>
      </p:sp>
      <p:pic>
        <p:nvPicPr>
          <p:cNvPr id="356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unPocoMas.png" descr="unPocoMa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4624387" y="1118481"/>
            <a:ext cx="4059238" cy="4351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    Si quieres hacer un viaje interesante </a:t>
            </a:r>
          </a:p>
          <a:p>
            <a:pPr lvl="0"/>
            <a:r>
              <a:t>en avión tienes que sobrevolar las líneas de Nazca. ¿Qué son las líneas de Nazca? </a:t>
            </a:r>
          </a:p>
          <a:p>
            <a:pPr lvl="0"/>
            <a:r>
              <a:t>Pues, en el desierto árido del sur de </a:t>
            </a:r>
          </a:p>
          <a:p>
            <a:pPr lvl="0"/>
            <a:r>
              <a:t>Perú hay una serie de dibujos o figuras misteriosas. Hay figuras geométricas—rectángulos, triángulos y líneas paralelas. Hay también representaciones perfectas </a:t>
            </a:r>
          </a:p>
          <a:p>
            <a:pPr lvl="0"/>
            <a:r>
              <a:t>de varios animales. A pesar de</a:t>
            </a:r>
            <a:r>
              <a:rPr baseline="30000"/>
              <a:t>1</a:t>
            </a:r>
            <a:r>
              <a:t> muchas investigaciones el origen de las líneas </a:t>
            </a:r>
          </a:p>
          <a:p>
            <a:pPr lvl="0"/>
            <a:r>
              <a:t>o figuras que tienen más de 1.500 años </a:t>
            </a:r>
          </a:p>
          <a:p>
            <a:pPr lvl="0"/>
            <a:r>
              <a:t>queda</a:t>
            </a:r>
            <a:r>
              <a:rPr baseline="30000"/>
              <a:t>2</a:t>
            </a:r>
            <a:r>
              <a:t> un misterio. </a:t>
            </a:r>
          </a:p>
        </p:txBody>
      </p:sp>
      <p:sp>
        <p:nvSpPr>
          <p:cNvPr id="359" name="Shape 359"/>
          <p:cNvSpPr/>
          <p:nvPr/>
        </p:nvSpPr>
        <p:spPr>
          <a:xfrm>
            <a:off x="458787" y="4834819"/>
            <a:ext cx="39719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</a:lvl1pPr>
          </a:lstStyle>
          <a:p>
            <a:pPr lvl="0"/>
            <a:r>
              <a:t>Las líneas de Nazca</a:t>
            </a:r>
          </a:p>
        </p:txBody>
      </p:sp>
      <p:sp>
        <p:nvSpPr>
          <p:cNvPr id="360" name="Shape 360"/>
          <p:cNvSpPr/>
          <p:nvPr/>
        </p:nvSpPr>
        <p:spPr>
          <a:xfrm>
            <a:off x="4845050" y="5186450"/>
            <a:ext cx="27559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aseline="30000"/>
              <a:t>1</a:t>
            </a:r>
            <a:r>
              <a:t>A pesar de</a:t>
            </a:r>
            <a:r>
              <a:rPr b="1"/>
              <a:t>    </a:t>
            </a:r>
            <a:r>
              <a:rPr i="1"/>
              <a:t>In spite of</a:t>
            </a:r>
            <a:r>
              <a:t> </a:t>
            </a:r>
          </a:p>
        </p:txBody>
      </p:sp>
      <p:sp>
        <p:nvSpPr>
          <p:cNvPr id="361" name="Shape 361"/>
          <p:cNvSpPr/>
          <p:nvPr/>
        </p:nvSpPr>
        <p:spPr>
          <a:xfrm>
            <a:off x="4846637" y="5575388"/>
            <a:ext cx="24034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aseline="30000"/>
              <a:t>2</a:t>
            </a:r>
            <a:r>
              <a:t>queda</a:t>
            </a:r>
            <a:r>
              <a:rPr b="1"/>
              <a:t>    </a:t>
            </a:r>
            <a:r>
              <a:rPr i="1"/>
              <a:t>remains</a:t>
            </a:r>
            <a:r>
              <a:t> </a:t>
            </a:r>
          </a:p>
        </p:txBody>
      </p:sp>
      <p:pic>
        <p:nvPicPr>
          <p:cNvPr id="362" name="slide 33 titletext1a.png" descr="slide 33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4237" y="558800"/>
            <a:ext cx="3225801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slide 33 pic1a.png" descr="slide 33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2262" y="2052637"/>
            <a:ext cx="424180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slide 33 titletext2.png" descr="slide 33 titletext2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32325" y="1330325"/>
            <a:ext cx="26162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6" grpId="4"/>
      <p:bldP build="whole" bldLvl="1" animBg="1" rev="0" advAuto="0" spid="358" grpId="1"/>
      <p:bldP build="whole" bldLvl="1" animBg="1" rev="0" advAuto="0" spid="360" grpId="2"/>
      <p:bldP build="whole" bldLvl="1" animBg="1" rev="0" advAuto="0" spid="361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34 of 43</a:t>
            </a:r>
          </a:p>
        </p:txBody>
      </p:sp>
      <p:pic>
        <p:nvPicPr>
          <p:cNvPr id="367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unPocoMas.png" descr="unPocoMa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938"/>
            <a:ext cx="914241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5327650" y="2545644"/>
            <a:ext cx="3679825" cy="168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    Y son tan grandes que la </a:t>
            </a:r>
          </a:p>
          <a:p>
            <a:pPr lvl="0"/>
            <a:r>
              <a:t>única manera de ver las figuras </a:t>
            </a:r>
          </a:p>
          <a:p>
            <a:pPr lvl="0"/>
            <a:r>
              <a:t>es tomar un vuelo. Las avionetas salen de Lima o del aeropuerto </a:t>
            </a:r>
          </a:p>
          <a:p>
            <a:pPr lvl="0"/>
            <a:r>
              <a:t>de la pequeña ciudad de Ica, </a:t>
            </a:r>
          </a:p>
          <a:p>
            <a:pPr lvl="0"/>
            <a:r>
              <a:t>muy cerca de las figuras. </a:t>
            </a:r>
          </a:p>
        </p:txBody>
      </p:sp>
      <p:sp>
        <p:nvSpPr>
          <p:cNvPr id="370" name="Shape 370"/>
          <p:cNvSpPr/>
          <p:nvPr/>
        </p:nvSpPr>
        <p:spPr>
          <a:xfrm>
            <a:off x="1019175" y="4796980"/>
            <a:ext cx="3265488" cy="59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lnSpc>
                <a:spcPct val="90000"/>
              </a:lnSpc>
            </a:pPr>
            <a:r>
              <a:t>Una avioneta que sobrevuela </a:t>
            </a:r>
          </a:p>
          <a:p>
            <a:pPr lvl="0" algn="ctr">
              <a:lnSpc>
                <a:spcPct val="90000"/>
              </a:lnSpc>
            </a:pPr>
            <a:r>
              <a:t>las líneas de Nazca</a:t>
            </a:r>
          </a:p>
        </p:txBody>
      </p:sp>
      <p:pic>
        <p:nvPicPr>
          <p:cNvPr id="371" name="slide 33 titletext1a.png" descr="slide 33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4237" y="558800"/>
            <a:ext cx="3225801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slide 34 pic1a.png" descr="slide 34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0987" y="2006600"/>
            <a:ext cx="4864101" cy="279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9" grpId="1"/>
      <p:bldP build="whole" bldLvl="1" animBg="1" rev="0" advAuto="0" spid="367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35 of 43</a:t>
            </a:r>
          </a:p>
        </p:txBody>
      </p:sp>
      <p:pic>
        <p:nvPicPr>
          <p:cNvPr id="375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unPocoMas.png" descr="unPocoMa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938"/>
            <a:ext cx="9142413" cy="129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slide 36 pic1a.png" descr="slide 36 pic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582737"/>
            <a:ext cx="843121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Shape 37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36 of 43</a:t>
            </a:r>
          </a:p>
        </p:txBody>
      </p:sp>
      <p:pic>
        <p:nvPicPr>
          <p:cNvPr id="380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red-header.png" descr="red-head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vocabulario.png" descr="vocabulario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383"/>
          <p:cNvSpPr/>
          <p:nvPr/>
        </p:nvSpPr>
        <p:spPr>
          <a:xfrm>
            <a:off x="1960562" y="2327905"/>
            <a:ext cx="2603501" cy="291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equipaje de mano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maleta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taxi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el/la taxista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maletera, el baúl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poner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hacer un viaje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hacer la maleta</a:t>
            </a:r>
          </a:p>
        </p:txBody>
      </p:sp>
      <p:sp>
        <p:nvSpPr>
          <p:cNvPr id="384" name="Shape 384"/>
          <p:cNvSpPr/>
          <p:nvPr/>
        </p:nvSpPr>
        <p:spPr>
          <a:xfrm>
            <a:off x="5032375" y="2290472"/>
            <a:ext cx="34591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hand luggage, carry-on bags</a:t>
            </a:r>
          </a:p>
        </p:txBody>
      </p:sp>
      <p:sp>
        <p:nvSpPr>
          <p:cNvPr id="385" name="Shape 385"/>
          <p:cNvSpPr/>
          <p:nvPr/>
        </p:nvSpPr>
        <p:spPr>
          <a:xfrm>
            <a:off x="5032375" y="2644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suitcase</a:t>
            </a:r>
          </a:p>
        </p:txBody>
      </p:sp>
      <p:sp>
        <p:nvSpPr>
          <p:cNvPr id="386" name="Shape 386"/>
          <p:cNvSpPr/>
          <p:nvPr/>
        </p:nvSpPr>
        <p:spPr>
          <a:xfrm>
            <a:off x="5032375" y="30334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taxi</a:t>
            </a:r>
          </a:p>
        </p:txBody>
      </p:sp>
      <p:sp>
        <p:nvSpPr>
          <p:cNvPr id="387" name="Shape 387"/>
          <p:cNvSpPr/>
          <p:nvPr/>
        </p:nvSpPr>
        <p:spPr>
          <a:xfrm>
            <a:off x="5032375" y="3439822"/>
            <a:ext cx="27019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taxi driver</a:t>
            </a:r>
          </a:p>
        </p:txBody>
      </p:sp>
      <p:sp>
        <p:nvSpPr>
          <p:cNvPr id="388" name="Shape 388"/>
          <p:cNvSpPr/>
          <p:nvPr/>
        </p:nvSpPr>
        <p:spPr>
          <a:xfrm>
            <a:off x="5032375" y="3812884"/>
            <a:ext cx="32607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trunk </a:t>
            </a:r>
            <a:r>
              <a:rPr i="1" sz="2000"/>
              <a:t>(of a car)</a:t>
            </a:r>
          </a:p>
        </p:txBody>
      </p:sp>
      <p:sp>
        <p:nvSpPr>
          <p:cNvPr id="389" name="Shape 389"/>
          <p:cNvSpPr/>
          <p:nvPr/>
        </p:nvSpPr>
        <p:spPr>
          <a:xfrm>
            <a:off x="5032375" y="4195472"/>
            <a:ext cx="3327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put, to place, to set</a:t>
            </a:r>
          </a:p>
        </p:txBody>
      </p:sp>
      <p:sp>
        <p:nvSpPr>
          <p:cNvPr id="390" name="Shape 390"/>
          <p:cNvSpPr/>
          <p:nvPr/>
        </p:nvSpPr>
        <p:spPr>
          <a:xfrm>
            <a:off x="5032375" y="4576472"/>
            <a:ext cx="3327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take a trip</a:t>
            </a:r>
          </a:p>
        </p:txBody>
      </p:sp>
      <p:sp>
        <p:nvSpPr>
          <p:cNvPr id="391" name="Shape 391"/>
          <p:cNvSpPr/>
          <p:nvPr/>
        </p:nvSpPr>
        <p:spPr>
          <a:xfrm>
            <a:off x="5032375" y="4955884"/>
            <a:ext cx="33274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pack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8"/>
      <p:bldP build="whole" bldLvl="1" animBg="1" rev="0" advAuto="0" spid="389" grpId="6"/>
      <p:bldP build="whole" bldLvl="1" animBg="1" rev="0" advAuto="0" spid="385" grpId="2"/>
      <p:bldP build="whole" bldLvl="1" animBg="1" rev="0" advAuto="0" spid="380" grpId="9"/>
      <p:bldP build="whole" bldLvl="1" animBg="1" rev="0" advAuto="0" spid="390" grpId="7"/>
      <p:bldP build="whole" bldLvl="1" animBg="1" rev="0" advAuto="0" spid="388" grpId="5"/>
      <p:bldP build="whole" bldLvl="1" animBg="1" rev="0" advAuto="0" spid="386" grpId="3"/>
      <p:bldP build="whole" bldLvl="1" animBg="1" rev="0" advAuto="0" spid="384" grpId="1"/>
      <p:bldP build="whole" bldLvl="1" animBg="1" rev="0" advAuto="0" spid="387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37 of 43</a:t>
            </a:r>
          </a:p>
        </p:txBody>
      </p:sp>
      <p:pic>
        <p:nvPicPr>
          <p:cNvPr id="394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hape 397"/>
          <p:cNvSpPr/>
          <p:nvPr/>
        </p:nvSpPr>
        <p:spPr>
          <a:xfrm>
            <a:off x="1727200" y="2155358"/>
            <a:ext cx="3478213" cy="364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aeropuerto                                    el avión                                             el/la agente                                       el mostrador                                     la línea aérea                                    el boleto, el billete (electrónico)      el distribuidor automático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tarjeta de embarque </a:t>
            </a:r>
          </a:p>
        </p:txBody>
      </p:sp>
      <p:sp>
        <p:nvSpPr>
          <p:cNvPr id="398" name="Shape 398"/>
          <p:cNvSpPr/>
          <p:nvPr/>
        </p:nvSpPr>
        <p:spPr>
          <a:xfrm>
            <a:off x="5418137" y="2265072"/>
            <a:ext cx="12890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airport</a:t>
            </a:r>
          </a:p>
        </p:txBody>
      </p:sp>
      <p:sp>
        <p:nvSpPr>
          <p:cNvPr id="399" name="Shape 399"/>
          <p:cNvSpPr/>
          <p:nvPr/>
        </p:nvSpPr>
        <p:spPr>
          <a:xfrm>
            <a:off x="5418137" y="2673059"/>
            <a:ext cx="218757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plane</a:t>
            </a:r>
          </a:p>
        </p:txBody>
      </p:sp>
      <p:sp>
        <p:nvSpPr>
          <p:cNvPr id="400" name="Shape 400"/>
          <p:cNvSpPr/>
          <p:nvPr/>
        </p:nvSpPr>
        <p:spPr>
          <a:xfrm>
            <a:off x="5418137" y="3050884"/>
            <a:ext cx="9540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agent</a:t>
            </a:r>
          </a:p>
        </p:txBody>
      </p:sp>
      <p:sp>
        <p:nvSpPr>
          <p:cNvPr id="401" name="Shape 401"/>
          <p:cNvSpPr/>
          <p:nvPr/>
        </p:nvSpPr>
        <p:spPr>
          <a:xfrm>
            <a:off x="5418137" y="3438234"/>
            <a:ext cx="270192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counter</a:t>
            </a:r>
          </a:p>
        </p:txBody>
      </p:sp>
      <p:sp>
        <p:nvSpPr>
          <p:cNvPr id="402" name="Shape 402"/>
          <p:cNvSpPr/>
          <p:nvPr/>
        </p:nvSpPr>
        <p:spPr>
          <a:xfrm>
            <a:off x="5418137" y="3787484"/>
            <a:ext cx="218757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airline</a:t>
            </a:r>
          </a:p>
        </p:txBody>
      </p:sp>
      <p:sp>
        <p:nvSpPr>
          <p:cNvPr id="403" name="Shape 403"/>
          <p:cNvSpPr/>
          <p:nvPr/>
        </p:nvSpPr>
        <p:spPr>
          <a:xfrm>
            <a:off x="5418137" y="4174834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ticket, e-ticket</a:t>
            </a:r>
          </a:p>
        </p:txBody>
      </p:sp>
      <p:sp>
        <p:nvSpPr>
          <p:cNvPr id="404" name="Shape 404"/>
          <p:cNvSpPr/>
          <p:nvPr/>
        </p:nvSpPr>
        <p:spPr>
          <a:xfrm>
            <a:off x="5418137" y="4589074"/>
            <a:ext cx="2722563" cy="638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rPr sz="2000"/>
              <a:t>boarding pass kiosk,</a:t>
            </a:r>
            <a:endParaRPr sz="2000"/>
          </a:p>
          <a:p>
            <a:pPr lvl="0">
              <a:lnSpc>
                <a:spcPct val="90000"/>
              </a:lnSpc>
            </a:pPr>
            <a:r>
              <a:rPr sz="2000"/>
              <a:t>automatic dispenser</a:t>
            </a:r>
            <a:r>
              <a:rPr sz="2000"/>
              <a:t> </a:t>
            </a:r>
          </a:p>
        </p:txBody>
      </p:sp>
      <p:sp>
        <p:nvSpPr>
          <p:cNvPr id="405" name="Shape 405"/>
          <p:cNvSpPr/>
          <p:nvPr/>
        </p:nvSpPr>
        <p:spPr>
          <a:xfrm>
            <a:off x="5418137" y="5309897"/>
            <a:ext cx="27225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boarding pass</a:t>
            </a:r>
          </a:p>
        </p:txBody>
      </p:sp>
      <p:pic>
        <p:nvPicPr>
          <p:cNvPr id="406" name="slide 37-39 titletext1a.png" descr="slide 37-39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1582737"/>
            <a:ext cx="8431213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3"/>
      <p:bldP build="whole" bldLvl="1" animBg="1" rev="0" advAuto="0" spid="402" grpId="5"/>
      <p:bldP build="whole" bldLvl="1" animBg="1" rev="0" advAuto="0" spid="403" grpId="6"/>
      <p:bldP build="whole" bldLvl="1" animBg="1" rev="0" advAuto="0" spid="401" grpId="4"/>
      <p:bldP build="whole" bldLvl="1" animBg="1" rev="0" advAuto="0" spid="405" grpId="8"/>
      <p:bldP build="whole" bldLvl="1" animBg="1" rev="0" advAuto="0" spid="404" grpId="7"/>
      <p:bldP build="whole" bldLvl="1" animBg="1" rev="0" advAuto="0" spid="399" grpId="2"/>
      <p:bldP build="whole" bldLvl="1" animBg="1" rev="0" advAuto="0" spid="398" grpId="1"/>
      <p:bldP build="whole" bldLvl="1" animBg="1" rev="0" advAuto="0" spid="396" grpId="9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38 of 43</a:t>
            </a:r>
          </a:p>
        </p:txBody>
      </p:sp>
      <p:pic>
        <p:nvPicPr>
          <p:cNvPr id="409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/>
        </p:nvSpPr>
        <p:spPr>
          <a:xfrm>
            <a:off x="1960562" y="2327905"/>
            <a:ext cx="2630489" cy="291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pasaporte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nombre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el/la pasajero(a)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número del vuelo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hora de salida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hora de embarque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número del asiento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forma de identidad </a:t>
            </a:r>
          </a:p>
        </p:txBody>
      </p:sp>
      <p:sp>
        <p:nvSpPr>
          <p:cNvPr id="413" name="Shape 413"/>
          <p:cNvSpPr/>
          <p:nvPr/>
        </p:nvSpPr>
        <p:spPr>
          <a:xfrm>
            <a:off x="5165725" y="2265072"/>
            <a:ext cx="30099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passport</a:t>
            </a:r>
          </a:p>
        </p:txBody>
      </p:sp>
      <p:sp>
        <p:nvSpPr>
          <p:cNvPr id="414" name="Shape 414"/>
          <p:cNvSpPr/>
          <p:nvPr/>
        </p:nvSpPr>
        <p:spPr>
          <a:xfrm>
            <a:off x="5165725" y="26730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name</a:t>
            </a:r>
          </a:p>
        </p:txBody>
      </p:sp>
      <p:sp>
        <p:nvSpPr>
          <p:cNvPr id="415" name="Shape 415"/>
          <p:cNvSpPr/>
          <p:nvPr/>
        </p:nvSpPr>
        <p:spPr>
          <a:xfrm>
            <a:off x="5165725" y="3050884"/>
            <a:ext cx="36353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passenger</a:t>
            </a:r>
          </a:p>
        </p:txBody>
      </p:sp>
      <p:sp>
        <p:nvSpPr>
          <p:cNvPr id="416" name="Shape 416"/>
          <p:cNvSpPr/>
          <p:nvPr/>
        </p:nvSpPr>
        <p:spPr>
          <a:xfrm>
            <a:off x="5165725" y="3438234"/>
            <a:ext cx="27019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flight number</a:t>
            </a:r>
          </a:p>
        </p:txBody>
      </p:sp>
      <p:sp>
        <p:nvSpPr>
          <p:cNvPr id="417" name="Shape 417"/>
          <p:cNvSpPr/>
          <p:nvPr/>
        </p:nvSpPr>
        <p:spPr>
          <a:xfrm>
            <a:off x="5165725" y="3787484"/>
            <a:ext cx="31257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departure time</a:t>
            </a:r>
          </a:p>
        </p:txBody>
      </p:sp>
      <p:sp>
        <p:nvSpPr>
          <p:cNvPr id="418" name="Shape 418"/>
          <p:cNvSpPr/>
          <p:nvPr/>
        </p:nvSpPr>
        <p:spPr>
          <a:xfrm>
            <a:off x="5165725" y="417483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boarding time</a:t>
            </a:r>
          </a:p>
        </p:txBody>
      </p:sp>
      <p:sp>
        <p:nvSpPr>
          <p:cNvPr id="419" name="Shape 419"/>
          <p:cNvSpPr/>
          <p:nvPr/>
        </p:nvSpPr>
        <p:spPr>
          <a:xfrm>
            <a:off x="5165725" y="4552659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seat number</a:t>
            </a:r>
          </a:p>
        </p:txBody>
      </p:sp>
      <p:sp>
        <p:nvSpPr>
          <p:cNvPr id="420" name="Shape 420"/>
          <p:cNvSpPr/>
          <p:nvPr/>
        </p:nvSpPr>
        <p:spPr>
          <a:xfrm>
            <a:off x="5165725" y="4930484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piece of ID</a:t>
            </a:r>
          </a:p>
        </p:txBody>
      </p:sp>
      <p:pic>
        <p:nvPicPr>
          <p:cNvPr id="421" name="slide 37-39 titletext1a.png" descr="slide 37-39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1582737"/>
            <a:ext cx="8431213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6"/>
      <p:bldP build="whole" bldLvl="1" animBg="1" rev="0" advAuto="0" spid="420" grpId="8"/>
      <p:bldP build="whole" bldLvl="1" animBg="1" rev="0" advAuto="0" spid="411" grpId="9"/>
      <p:bldP build="whole" bldLvl="1" animBg="1" rev="0" advAuto="0" spid="413" grpId="1"/>
      <p:bldP build="whole" bldLvl="1" animBg="1" rev="0" advAuto="0" spid="417" grpId="5"/>
      <p:bldP build="whole" bldLvl="1" animBg="1" rev="0" advAuto="0" spid="416" grpId="4"/>
      <p:bldP build="whole" bldLvl="1" animBg="1" rev="0" advAuto="0" spid="415" grpId="3"/>
      <p:bldP build="whole" bldLvl="1" animBg="1" rev="0" advAuto="0" spid="419" grpId="7"/>
      <p:bldP build="whole" bldLvl="1" animBg="1" rev="0" advAuto="0" spid="414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39 of 43</a:t>
            </a:r>
          </a:p>
        </p:txBody>
      </p:sp>
      <p:pic>
        <p:nvPicPr>
          <p:cNvPr id="424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/>
          <p:nvPr/>
        </p:nvSpPr>
        <p:spPr>
          <a:xfrm>
            <a:off x="1465262" y="2318929"/>
            <a:ext cx="3935413" cy="2553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puerta de salida                          facturar el equipaje                        pasar por el control de seguridad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hacer cola                                      mostrar                                          esperar                                           embarcar, abordar </a:t>
            </a:r>
          </a:p>
        </p:txBody>
      </p:sp>
      <p:sp>
        <p:nvSpPr>
          <p:cNvPr id="428" name="Shape 428"/>
          <p:cNvSpPr/>
          <p:nvPr/>
        </p:nvSpPr>
        <p:spPr>
          <a:xfrm>
            <a:off x="5270500" y="2265072"/>
            <a:ext cx="30099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/>
              <a:t>gate </a:t>
            </a:r>
            <a:r>
              <a:rPr i="1" sz="2000"/>
              <a:t>(airport)</a:t>
            </a:r>
            <a:r>
              <a:rPr sz="2000"/>
              <a:t> </a:t>
            </a:r>
          </a:p>
        </p:txBody>
      </p:sp>
      <p:sp>
        <p:nvSpPr>
          <p:cNvPr id="429" name="Shape 429"/>
          <p:cNvSpPr/>
          <p:nvPr/>
        </p:nvSpPr>
        <p:spPr>
          <a:xfrm>
            <a:off x="5270500" y="2673059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check luggage</a:t>
            </a:r>
          </a:p>
        </p:txBody>
      </p:sp>
      <p:sp>
        <p:nvSpPr>
          <p:cNvPr id="430" name="Shape 430"/>
          <p:cNvSpPr/>
          <p:nvPr/>
        </p:nvSpPr>
        <p:spPr>
          <a:xfrm>
            <a:off x="5270500" y="3050884"/>
            <a:ext cx="30654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pass through security</a:t>
            </a:r>
          </a:p>
        </p:txBody>
      </p:sp>
      <p:sp>
        <p:nvSpPr>
          <p:cNvPr id="431" name="Shape 431"/>
          <p:cNvSpPr/>
          <p:nvPr/>
        </p:nvSpPr>
        <p:spPr>
          <a:xfrm>
            <a:off x="5270500" y="3438234"/>
            <a:ext cx="27019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wait in line</a:t>
            </a:r>
          </a:p>
        </p:txBody>
      </p:sp>
      <p:sp>
        <p:nvSpPr>
          <p:cNvPr id="432" name="Shape 432"/>
          <p:cNvSpPr/>
          <p:nvPr/>
        </p:nvSpPr>
        <p:spPr>
          <a:xfrm>
            <a:off x="5270500" y="3787484"/>
            <a:ext cx="265271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show</a:t>
            </a:r>
          </a:p>
        </p:txBody>
      </p:sp>
      <p:sp>
        <p:nvSpPr>
          <p:cNvPr id="433" name="Shape 433"/>
          <p:cNvSpPr/>
          <p:nvPr/>
        </p:nvSpPr>
        <p:spPr>
          <a:xfrm>
            <a:off x="5270500" y="4174834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wait (for)</a:t>
            </a:r>
          </a:p>
        </p:txBody>
      </p:sp>
      <p:sp>
        <p:nvSpPr>
          <p:cNvPr id="434" name="Shape 434"/>
          <p:cNvSpPr/>
          <p:nvPr/>
        </p:nvSpPr>
        <p:spPr>
          <a:xfrm>
            <a:off x="5270500" y="4552659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board</a:t>
            </a:r>
          </a:p>
        </p:txBody>
      </p:sp>
      <p:pic>
        <p:nvPicPr>
          <p:cNvPr id="435" name="slide 37-39 titletext1a.png" descr="slide 37-39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1582737"/>
            <a:ext cx="8431213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1" grpId="4"/>
      <p:bldP build="whole" bldLvl="1" animBg="1" rev="0" advAuto="0" spid="430" grpId="3"/>
      <p:bldP build="whole" bldLvl="1" animBg="1" rev="0" advAuto="0" spid="434" grpId="7"/>
      <p:bldP build="whole" bldLvl="1" animBg="1" rev="0" advAuto="0" spid="429" grpId="2"/>
      <p:bldP build="whole" bldLvl="1" animBg="1" rev="0" advAuto="0" spid="428" grpId="1"/>
      <p:bldP build="whole" bldLvl="1" animBg="1" rev="0" advAuto="0" spid="426" grpId="8"/>
      <p:bldP build="whole" bldLvl="1" animBg="1" rev="0" advAuto="0" spid="432" grpId="5"/>
      <p:bldP build="whole" bldLvl="1" animBg="1" rev="0" advAuto="0" spid="433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lide 04 titletext1a.png" descr="slide 04 titletex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 of 43</a:t>
            </a:r>
          </a:p>
        </p:txBody>
      </p:sp>
      <p:pic>
        <p:nvPicPr>
          <p:cNvPr id="43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5113337" y="2177759"/>
            <a:ext cx="3346451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Juan está en el mostrador </a:t>
            </a:r>
            <a:endParaRPr sz="2000"/>
          </a:p>
          <a:p>
            <a:pPr lvl="0"/>
            <a:r>
              <a:rPr sz="2000"/>
              <a:t>de la línea aérea.</a:t>
            </a:r>
          </a:p>
        </p:txBody>
      </p:sp>
      <p:sp>
        <p:nvSpPr>
          <p:cNvPr id="45" name="Shape 45"/>
          <p:cNvSpPr/>
          <p:nvPr/>
        </p:nvSpPr>
        <p:spPr>
          <a:xfrm>
            <a:off x="5113337" y="3092159"/>
            <a:ext cx="343217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Está haciendo un viaje internacional en avión.</a:t>
            </a:r>
          </a:p>
        </p:txBody>
      </p:sp>
      <p:sp>
        <p:nvSpPr>
          <p:cNvPr id="46" name="Shape 46"/>
          <p:cNvSpPr/>
          <p:nvPr/>
        </p:nvSpPr>
        <p:spPr>
          <a:xfrm>
            <a:off x="5113337" y="3865272"/>
            <a:ext cx="3346451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Tiene que facturar su equipaje.</a:t>
            </a:r>
          </a:p>
        </p:txBody>
      </p:sp>
      <p:sp>
        <p:nvSpPr>
          <p:cNvPr id="47" name="Shape 47"/>
          <p:cNvSpPr/>
          <p:nvPr/>
        </p:nvSpPr>
        <p:spPr>
          <a:xfrm>
            <a:off x="5113337" y="4627272"/>
            <a:ext cx="343217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Pero no tiene que facturar </a:t>
            </a:r>
            <a:endParaRPr sz="2000"/>
          </a:p>
          <a:p>
            <a:pPr lvl="0"/>
            <a:r>
              <a:rPr sz="2000"/>
              <a:t>su equipaje de mano.</a:t>
            </a:r>
          </a:p>
        </p:txBody>
      </p:sp>
      <p:pic>
        <p:nvPicPr>
          <p:cNvPr id="48" name="slide 04 pic1b.png" descr="slide 04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1737" y="1771650"/>
            <a:ext cx="3035301" cy="40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slide 04 text1b.png" descr="slide 04 te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05012" y="5253037"/>
            <a:ext cx="13970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slide 04 text2b.png" descr="slide 04 text2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2700" y="3127375"/>
            <a:ext cx="11430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lide 04 text3b.png" descr="slide 04 text3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47900" y="2360612"/>
            <a:ext cx="1778000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 flipH="1">
            <a:off x="3067050" y="2867024"/>
            <a:ext cx="57150" cy="1143002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"/>
      <p:bldP build="whole" bldLvl="1" animBg="1" rev="0" advAuto="0" spid="47" grpId="8"/>
      <p:bldP build="whole" bldLvl="1" animBg="1" rev="0" advAuto="0" spid="49" grpId="4"/>
      <p:bldP build="whole" bldLvl="1" animBg="1" rev="0" advAuto="0" spid="43" grpId="9"/>
      <p:bldP build="whole" bldLvl="1" animBg="1" rev="0" advAuto="0" spid="50" grpId="3"/>
      <p:bldP build="whole" bldLvl="1" animBg="1" rev="0" advAuto="0" spid="45" grpId="6"/>
      <p:bldP build="whole" bldLvl="1" animBg="1" rev="0" advAuto="0" spid="52" grpId="2"/>
      <p:bldP build="whole" bldLvl="1" animBg="1" rev="0" advAuto="0" spid="44" grpId="5"/>
      <p:bldP build="whole" bldLvl="1" animBg="1" rev="0" advAuto="0" spid="46" grpId="7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lide 40-42 titletext1a.png" descr="slide 40-42 titletex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582737"/>
            <a:ext cx="843121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Shape 43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40 of 43</a:t>
            </a:r>
          </a:p>
        </p:txBody>
      </p:sp>
      <p:pic>
        <p:nvPicPr>
          <p:cNvPr id="439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Shape 442"/>
          <p:cNvSpPr/>
          <p:nvPr/>
        </p:nvSpPr>
        <p:spPr>
          <a:xfrm>
            <a:off x="1465262" y="2318929"/>
            <a:ext cx="3151188" cy="2553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el/la asistente(a) de vuelo         el asiento                                  el pasillo                                   la ventanilla                              el compartimiento superior      la máscara de oxígeno             el cinturón de seguridad </a:t>
            </a:r>
          </a:p>
        </p:txBody>
      </p:sp>
      <p:sp>
        <p:nvSpPr>
          <p:cNvPr id="443" name="Shape 443"/>
          <p:cNvSpPr/>
          <p:nvPr/>
        </p:nvSpPr>
        <p:spPr>
          <a:xfrm>
            <a:off x="5240337" y="2265072"/>
            <a:ext cx="18224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flight attendant</a:t>
            </a:r>
          </a:p>
        </p:txBody>
      </p:sp>
      <p:sp>
        <p:nvSpPr>
          <p:cNvPr id="444" name="Shape 444"/>
          <p:cNvSpPr/>
          <p:nvPr/>
        </p:nvSpPr>
        <p:spPr>
          <a:xfrm>
            <a:off x="5240337" y="2673059"/>
            <a:ext cx="182245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seat</a:t>
            </a:r>
          </a:p>
        </p:txBody>
      </p:sp>
      <p:sp>
        <p:nvSpPr>
          <p:cNvPr id="445" name="Shape 445"/>
          <p:cNvSpPr/>
          <p:nvPr/>
        </p:nvSpPr>
        <p:spPr>
          <a:xfrm>
            <a:off x="5240337" y="3050884"/>
            <a:ext cx="182245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aisle</a:t>
            </a:r>
          </a:p>
        </p:txBody>
      </p:sp>
      <p:sp>
        <p:nvSpPr>
          <p:cNvPr id="446" name="Shape 446"/>
          <p:cNvSpPr/>
          <p:nvPr/>
        </p:nvSpPr>
        <p:spPr>
          <a:xfrm>
            <a:off x="5240337" y="3438234"/>
            <a:ext cx="270192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window</a:t>
            </a:r>
            <a:r>
              <a:rPr i="1" sz="2000"/>
              <a:t> (plane)</a:t>
            </a:r>
            <a:r>
              <a:rPr sz="2000"/>
              <a:t> </a:t>
            </a:r>
          </a:p>
        </p:txBody>
      </p:sp>
      <p:sp>
        <p:nvSpPr>
          <p:cNvPr id="447" name="Shape 447"/>
          <p:cNvSpPr/>
          <p:nvPr/>
        </p:nvSpPr>
        <p:spPr>
          <a:xfrm>
            <a:off x="5240337" y="3787484"/>
            <a:ext cx="182245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overhead bin</a:t>
            </a:r>
          </a:p>
        </p:txBody>
      </p:sp>
      <p:sp>
        <p:nvSpPr>
          <p:cNvPr id="448" name="Shape 448"/>
          <p:cNvSpPr/>
          <p:nvPr/>
        </p:nvSpPr>
        <p:spPr>
          <a:xfrm>
            <a:off x="5240337" y="4174834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oxygen mask</a:t>
            </a:r>
          </a:p>
        </p:txBody>
      </p:sp>
      <p:sp>
        <p:nvSpPr>
          <p:cNvPr id="449" name="Shape 449"/>
          <p:cNvSpPr/>
          <p:nvPr/>
        </p:nvSpPr>
        <p:spPr>
          <a:xfrm>
            <a:off x="5240337" y="4552659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seat belt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3" grpId="1"/>
      <p:bldP build="whole" bldLvl="1" animBg="1" rev="0" advAuto="0" spid="449" grpId="7"/>
      <p:bldP build="whole" bldLvl="1" animBg="1" rev="0" advAuto="0" spid="445" grpId="3"/>
      <p:bldP build="whole" bldLvl="1" animBg="1" rev="0" advAuto="0" spid="447" grpId="5"/>
      <p:bldP build="whole" bldLvl="1" animBg="1" rev="0" advAuto="0" spid="448" grpId="6"/>
      <p:bldP build="whole" bldLvl="1" animBg="1" rev="0" advAuto="0" spid="446" grpId="4"/>
      <p:bldP build="whole" bldLvl="1" animBg="1" rev="0" advAuto="0" spid="444" grpId="2"/>
      <p:bldP build="whole" bldLvl="1" animBg="1" rev="0" advAuto="0" spid="441" grpId="8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41 of 43</a:t>
            </a:r>
          </a:p>
        </p:txBody>
      </p:sp>
      <p:pic>
        <p:nvPicPr>
          <p:cNvPr id="452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722437" y="2327905"/>
            <a:ext cx="3151188" cy="291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señal de no fumar                el servicio                                un retraso, una demora            el despegue                              aterrizaje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pista                                    despegar                                  aterrizar </a:t>
            </a:r>
          </a:p>
        </p:txBody>
      </p:sp>
      <p:sp>
        <p:nvSpPr>
          <p:cNvPr id="456" name="Shape 456"/>
          <p:cNvSpPr/>
          <p:nvPr/>
        </p:nvSpPr>
        <p:spPr>
          <a:xfrm>
            <a:off x="5118100" y="2265072"/>
            <a:ext cx="27733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no-smoking sign</a:t>
            </a:r>
          </a:p>
        </p:txBody>
      </p:sp>
      <p:sp>
        <p:nvSpPr>
          <p:cNvPr id="457" name="Shape 457"/>
          <p:cNvSpPr/>
          <p:nvPr/>
        </p:nvSpPr>
        <p:spPr>
          <a:xfrm>
            <a:off x="5118100" y="2673059"/>
            <a:ext cx="182245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restroom</a:t>
            </a:r>
          </a:p>
        </p:txBody>
      </p:sp>
      <p:sp>
        <p:nvSpPr>
          <p:cNvPr id="458" name="Shape 458"/>
          <p:cNvSpPr/>
          <p:nvPr/>
        </p:nvSpPr>
        <p:spPr>
          <a:xfrm>
            <a:off x="5118100" y="3050884"/>
            <a:ext cx="182245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delay</a:t>
            </a:r>
          </a:p>
        </p:txBody>
      </p:sp>
      <p:sp>
        <p:nvSpPr>
          <p:cNvPr id="459" name="Shape 459"/>
          <p:cNvSpPr/>
          <p:nvPr/>
        </p:nvSpPr>
        <p:spPr>
          <a:xfrm>
            <a:off x="5118100" y="3438234"/>
            <a:ext cx="27019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takeoff </a:t>
            </a:r>
            <a:r>
              <a:rPr i="1" sz="2000"/>
              <a:t>(plane)</a:t>
            </a:r>
          </a:p>
        </p:txBody>
      </p:sp>
      <p:sp>
        <p:nvSpPr>
          <p:cNvPr id="460" name="Shape 460"/>
          <p:cNvSpPr/>
          <p:nvPr/>
        </p:nvSpPr>
        <p:spPr>
          <a:xfrm>
            <a:off x="5118100" y="3787484"/>
            <a:ext cx="182245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landing</a:t>
            </a:r>
          </a:p>
        </p:txBody>
      </p:sp>
      <p:sp>
        <p:nvSpPr>
          <p:cNvPr id="461" name="Shape 461"/>
          <p:cNvSpPr/>
          <p:nvPr/>
        </p:nvSpPr>
        <p:spPr>
          <a:xfrm>
            <a:off x="5118100" y="4174834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/>
              <a:t>runway</a:t>
            </a:r>
            <a:r>
              <a:rPr sz="2000"/>
              <a:t> </a:t>
            </a:r>
          </a:p>
        </p:txBody>
      </p:sp>
      <p:sp>
        <p:nvSpPr>
          <p:cNvPr id="462" name="Shape 462"/>
          <p:cNvSpPr/>
          <p:nvPr/>
        </p:nvSpPr>
        <p:spPr>
          <a:xfrm>
            <a:off x="5118100" y="4552659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/>
              <a:t>to take off </a:t>
            </a:r>
            <a:r>
              <a:rPr i="1" sz="2000"/>
              <a:t>(plane)</a:t>
            </a:r>
          </a:p>
        </p:txBody>
      </p:sp>
      <p:sp>
        <p:nvSpPr>
          <p:cNvPr id="463" name="Shape 463"/>
          <p:cNvSpPr/>
          <p:nvPr/>
        </p:nvSpPr>
        <p:spPr>
          <a:xfrm>
            <a:off x="5118100" y="4930484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land </a:t>
            </a:r>
          </a:p>
        </p:txBody>
      </p:sp>
      <p:pic>
        <p:nvPicPr>
          <p:cNvPr id="464" name="slide 40-42 titletext1a.png" descr="slide 40-42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1582737"/>
            <a:ext cx="8431213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3" grpId="8"/>
      <p:bldP build="whole" bldLvl="1" animBg="1" rev="0" advAuto="0" spid="454" grpId="9"/>
      <p:bldP build="whole" bldLvl="1" animBg="1" rev="0" advAuto="0" spid="456" grpId="1"/>
      <p:bldP build="whole" bldLvl="1" animBg="1" rev="0" advAuto="0" spid="458" grpId="3"/>
      <p:bldP build="whole" bldLvl="1" animBg="1" rev="0" advAuto="0" spid="462" grpId="7"/>
      <p:bldP build="whole" bldLvl="1" animBg="1" rev="0" advAuto="0" spid="461" grpId="6"/>
      <p:bldP build="whole" bldLvl="1" animBg="1" rev="0" advAuto="0" spid="459" grpId="4"/>
      <p:bldP build="whole" bldLvl="1" animBg="1" rev="0" advAuto="0" spid="460" grpId="5"/>
      <p:bldP build="whole" bldLvl="1" animBg="1" rev="0" advAuto="0" spid="457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42 of 43</a:t>
            </a:r>
          </a:p>
        </p:txBody>
      </p:sp>
      <p:pic>
        <p:nvPicPr>
          <p:cNvPr id="467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Shape 470"/>
          <p:cNvSpPr/>
          <p:nvPr/>
        </p:nvSpPr>
        <p:spPr>
          <a:xfrm>
            <a:off x="2636837" y="2309953"/>
            <a:ext cx="1892301" cy="219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internacional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abordo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tarde   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a tiempo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con destino a                    procedente de </a:t>
            </a:r>
          </a:p>
        </p:txBody>
      </p:sp>
      <p:sp>
        <p:nvSpPr>
          <p:cNvPr id="471" name="Shape 471"/>
          <p:cNvSpPr/>
          <p:nvPr/>
        </p:nvSpPr>
        <p:spPr>
          <a:xfrm>
            <a:off x="5203825" y="2290472"/>
            <a:ext cx="26511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international</a:t>
            </a:r>
          </a:p>
        </p:txBody>
      </p:sp>
      <p:sp>
        <p:nvSpPr>
          <p:cNvPr id="472" name="Shape 472"/>
          <p:cNvSpPr/>
          <p:nvPr/>
        </p:nvSpPr>
        <p:spPr>
          <a:xfrm>
            <a:off x="5203825" y="2644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aboard</a:t>
            </a:r>
          </a:p>
        </p:txBody>
      </p:sp>
      <p:sp>
        <p:nvSpPr>
          <p:cNvPr id="473" name="Shape 473"/>
          <p:cNvSpPr/>
          <p:nvPr/>
        </p:nvSpPr>
        <p:spPr>
          <a:xfrm>
            <a:off x="5203825" y="30334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late</a:t>
            </a:r>
          </a:p>
        </p:txBody>
      </p:sp>
      <p:sp>
        <p:nvSpPr>
          <p:cNvPr id="474" name="Shape 474"/>
          <p:cNvSpPr/>
          <p:nvPr/>
        </p:nvSpPr>
        <p:spPr>
          <a:xfrm>
            <a:off x="5203825" y="3439822"/>
            <a:ext cx="27019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on time</a:t>
            </a:r>
          </a:p>
        </p:txBody>
      </p:sp>
      <p:sp>
        <p:nvSpPr>
          <p:cNvPr id="475" name="Shape 475"/>
          <p:cNvSpPr/>
          <p:nvPr/>
        </p:nvSpPr>
        <p:spPr>
          <a:xfrm>
            <a:off x="5203825" y="3812884"/>
            <a:ext cx="32607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(going) to; for</a:t>
            </a:r>
          </a:p>
        </p:txBody>
      </p:sp>
      <p:sp>
        <p:nvSpPr>
          <p:cNvPr id="476" name="Shape 476"/>
          <p:cNvSpPr/>
          <p:nvPr/>
        </p:nvSpPr>
        <p:spPr>
          <a:xfrm>
            <a:off x="5203825" y="4195472"/>
            <a:ext cx="29130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coming, arriving from</a:t>
            </a:r>
          </a:p>
        </p:txBody>
      </p:sp>
      <p:pic>
        <p:nvPicPr>
          <p:cNvPr id="477" name="slide 40-42 titletext1a.png" descr="slide 40-42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1582737"/>
            <a:ext cx="8431213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5"/>
      <p:bldP build="whole" bldLvl="1" animBg="1" rev="0" advAuto="0" spid="471" grpId="1"/>
      <p:bldP build="whole" bldLvl="1" animBg="1" rev="0" advAuto="0" spid="473" grpId="3"/>
      <p:bldP build="whole" bldLvl="1" animBg="1" rev="0" advAuto="0" spid="472" grpId="2"/>
      <p:bldP build="whole" bldLvl="1" animBg="1" rev="0" advAuto="0" spid="476" grpId="6"/>
      <p:bldP build="whole" bldLvl="1" animBg="1" rev="0" advAuto="0" spid="469" grpId="7"/>
      <p:bldP build="whole" bldLvl="1" animBg="1" rev="0" advAuto="0" spid="474" grpId="4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slide 43 title1a.png" descr="slide 43 title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587500"/>
            <a:ext cx="59690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hape 48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43 of 43</a:t>
            </a:r>
          </a:p>
        </p:txBody>
      </p:sp>
      <p:pic>
        <p:nvPicPr>
          <p:cNvPr id="481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Shape 483"/>
          <p:cNvSpPr/>
          <p:nvPr/>
        </p:nvSpPr>
        <p:spPr>
          <a:xfrm>
            <a:off x="2141537" y="2327905"/>
            <a:ext cx="2301876" cy="291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hay que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a veces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de vez en cuando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dentro de poco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debajo de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¡Con permiso!       abrochado(a) </a:t>
            </a:r>
          </a:p>
        </p:txBody>
      </p:sp>
      <p:sp>
        <p:nvSpPr>
          <p:cNvPr id="484" name="Shape 484"/>
          <p:cNvSpPr/>
          <p:nvPr/>
        </p:nvSpPr>
        <p:spPr>
          <a:xfrm>
            <a:off x="5108575" y="2149184"/>
            <a:ext cx="2954338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it’s necessary to </a:t>
            </a:r>
            <a:endParaRPr sz="2000"/>
          </a:p>
          <a:p>
            <a:pPr lvl="0"/>
            <a:r>
              <a:rPr sz="2000"/>
              <a:t>(do something), one must</a:t>
            </a:r>
          </a:p>
        </p:txBody>
      </p:sp>
      <p:sp>
        <p:nvSpPr>
          <p:cNvPr id="485" name="Shape 485"/>
          <p:cNvSpPr/>
          <p:nvPr/>
        </p:nvSpPr>
        <p:spPr>
          <a:xfrm>
            <a:off x="5108575" y="3054059"/>
            <a:ext cx="27019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at times, sometimes</a:t>
            </a:r>
          </a:p>
        </p:txBody>
      </p:sp>
      <p:sp>
        <p:nvSpPr>
          <p:cNvPr id="486" name="Shape 486"/>
          <p:cNvSpPr/>
          <p:nvPr/>
        </p:nvSpPr>
        <p:spPr>
          <a:xfrm>
            <a:off x="5108575" y="3223373"/>
            <a:ext cx="3422650" cy="73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from time to time, occasionally</a:t>
            </a:r>
          </a:p>
        </p:txBody>
      </p:sp>
      <p:sp>
        <p:nvSpPr>
          <p:cNvPr id="487" name="Shape 487"/>
          <p:cNvSpPr/>
          <p:nvPr/>
        </p:nvSpPr>
        <p:spPr>
          <a:xfrm>
            <a:off x="5108575" y="3795422"/>
            <a:ext cx="37623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shortly thereafter</a:t>
            </a:r>
          </a:p>
        </p:txBody>
      </p:sp>
      <p:sp>
        <p:nvSpPr>
          <p:cNvPr id="488" name="Shape 488"/>
          <p:cNvSpPr/>
          <p:nvPr/>
        </p:nvSpPr>
        <p:spPr>
          <a:xfrm>
            <a:off x="5108575" y="4171659"/>
            <a:ext cx="353853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below, underneath</a:t>
            </a:r>
          </a:p>
        </p:txBody>
      </p:sp>
      <p:sp>
        <p:nvSpPr>
          <p:cNvPr id="489" name="Shape 489"/>
          <p:cNvSpPr/>
          <p:nvPr/>
        </p:nvSpPr>
        <p:spPr>
          <a:xfrm>
            <a:off x="5108575" y="4557422"/>
            <a:ext cx="27225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Excuse me!</a:t>
            </a:r>
          </a:p>
        </p:txBody>
      </p:sp>
      <p:sp>
        <p:nvSpPr>
          <p:cNvPr id="490" name="Shape 490"/>
          <p:cNvSpPr/>
          <p:nvPr/>
        </p:nvSpPr>
        <p:spPr>
          <a:xfrm>
            <a:off x="5108575" y="4933659"/>
            <a:ext cx="21764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fastened</a:t>
            </a:r>
          </a:p>
        </p:txBody>
      </p:sp>
      <p:sp>
        <p:nvSpPr>
          <p:cNvPr id="491" name="Shape 491"/>
          <p:cNvSpPr/>
          <p:nvPr/>
        </p:nvSpPr>
        <p:spPr>
          <a:xfrm>
            <a:off x="4670425" y="6299200"/>
            <a:ext cx="1168401" cy="539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492" name="done.png" descr="don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15250" y="5803900"/>
            <a:ext cx="9271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0" grpId="7"/>
      <p:bldP build="whole" bldLvl="1" animBg="1" rev="0" advAuto="0" spid="487" grpId="4"/>
      <p:bldP build="whole" bldLvl="1" animBg="1" rev="0" advAuto="0" spid="485" grpId="2"/>
      <p:bldP build="whole" bldLvl="1" animBg="1" rev="0" advAuto="0" spid="492" grpId="8"/>
      <p:bldP build="whole" bldLvl="1" animBg="1" rev="0" advAuto="0" spid="488" grpId="5"/>
      <p:bldP build="whole" bldLvl="1" animBg="1" rev="0" advAuto="0" spid="486" grpId="3"/>
      <p:bldP build="whole" bldLvl="1" animBg="1" rev="0" advAuto="0" spid="484" grpId="1"/>
      <p:bldP build="whole" bldLvl="1" animBg="1" rev="0" advAuto="0" spid="489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lide 05 pic1b.png" descr="slide 05 pic1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4062" y="1771650"/>
            <a:ext cx="5080001" cy="40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 of 43</a:t>
            </a:r>
          </a:p>
        </p:txBody>
      </p:sp>
      <p:pic>
        <p:nvPicPr>
          <p:cNvPr id="57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slide 04 titletext1a.png" descr="slide 04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slide 05 text1b.png" descr="slide 05 te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51150" y="1804987"/>
            <a:ext cx="1346200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lide 05 text2b.png" descr="slide 05 text2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05037" y="4675187"/>
            <a:ext cx="11811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slide 05 text3b.png" descr="slide 05 text3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74875" y="3373437"/>
            <a:ext cx="1320800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slide 05 text4b.png" descr="slide 05 text4b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54650" y="5122862"/>
            <a:ext cx="1320800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slide 05 text5b.png" descr="slide 05 text5b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472112" y="2600325"/>
            <a:ext cx="1333501" cy="5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 flipH="1">
            <a:off x="4714874" y="2920999"/>
            <a:ext cx="747714" cy="177802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3452812" y="3787775"/>
            <a:ext cx="758826" cy="449263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6" name="Shape 66"/>
          <p:cNvSpPr/>
          <p:nvPr/>
        </p:nvSpPr>
        <p:spPr>
          <a:xfrm flipV="1">
            <a:off x="3376612" y="4554537"/>
            <a:ext cx="1074738" cy="255588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7" name="Shape 67"/>
          <p:cNvSpPr/>
          <p:nvPr/>
        </p:nvSpPr>
        <p:spPr>
          <a:xfrm flipH="1" flipV="1">
            <a:off x="5414962" y="4945062"/>
            <a:ext cx="142876" cy="201614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presetClass="entr" presetSubtype="4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5"/>
      <p:bldP build="whole" bldLvl="1" animBg="1" rev="0" advAuto="0" spid="63" grpId="2"/>
      <p:bldP build="whole" bldLvl="1" animBg="1" rev="0" advAuto="0" spid="64" grpId="3"/>
      <p:bldP build="whole" bldLvl="1" animBg="1" rev="0" advAuto="0" spid="59" grpId="1"/>
      <p:bldP build="whole" bldLvl="1" animBg="1" rev="0" advAuto="0" spid="66" grpId="7"/>
      <p:bldP build="whole" bldLvl="1" animBg="1" rev="0" advAuto="0" spid="60" grpId="6"/>
      <p:bldP build="whole" bldLvl="1" animBg="1" rev="0" advAuto="0" spid="62" grpId="8"/>
      <p:bldP build="whole" bldLvl="1" animBg="1" rev="0" advAuto="0" spid="67" grpId="9"/>
      <p:bldP build="whole" bldLvl="1" animBg="1" rev="0" advAuto="0" spid="61" grpId="4"/>
      <p:bldP build="whole" bldLvl="1" animBg="1" rev="0" advAuto="0" spid="57" grpId="1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 of 43</a:t>
            </a:r>
          </a:p>
        </p:txBody>
      </p:sp>
      <p:pic>
        <p:nvPicPr>
          <p:cNvPr id="71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5213350" y="3104859"/>
            <a:ext cx="2586038" cy="125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Su tarjeta de embarque sale de un distribuidor automático.</a:t>
            </a:r>
            <a:r>
              <a:rPr b="1" sz="2000"/>
              <a:t> </a:t>
            </a:r>
          </a:p>
        </p:txBody>
      </p:sp>
      <p:pic>
        <p:nvPicPr>
          <p:cNvPr id="73" name="slide 04 titletext1a.png" descr="slide 04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slide 06 pic1a.png" descr="slide 06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58950" y="1804987"/>
            <a:ext cx="3009900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quickpass_vocab_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43750" y="263525"/>
            <a:ext cx="1627188" cy="84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whole" bldLvl="1" animBg="1" rev="0" advAuto="0" spid="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7 of 43</a:t>
            </a:r>
          </a:p>
        </p:txBody>
      </p:sp>
      <p:pic>
        <p:nvPicPr>
          <p:cNvPr id="79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8 of 43</a:t>
            </a:r>
          </a:p>
        </p:txBody>
      </p:sp>
      <p:pic>
        <p:nvPicPr>
          <p:cNvPr id="83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lide 09 pic1b.png" descr="slide 09 pic1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925" y="2166937"/>
            <a:ext cx="4597400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slide 09 titletext1a.png" descr="slide 09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9 of 43</a:t>
            </a:r>
          </a:p>
        </p:txBody>
      </p:sp>
      <p:pic>
        <p:nvPicPr>
          <p:cNvPr id="88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5291137" y="2222209"/>
            <a:ext cx="3500438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Los pasajeros están pasando </a:t>
            </a:r>
            <a:endParaRPr sz="2000"/>
          </a:p>
          <a:p>
            <a:pPr lvl="0"/>
            <a:r>
              <a:rPr sz="2000"/>
              <a:t>por el control de seguridad.</a:t>
            </a:r>
          </a:p>
        </p:txBody>
      </p:sp>
      <p:sp>
        <p:nvSpPr>
          <p:cNvPr id="90" name="Shape 90"/>
          <p:cNvSpPr/>
          <p:nvPr/>
        </p:nvSpPr>
        <p:spPr>
          <a:xfrm>
            <a:off x="5291137" y="3173122"/>
            <a:ext cx="3162301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Su equipaje de mano tiene que pasar por el control de seguridad. </a:t>
            </a:r>
          </a:p>
        </p:txBody>
      </p:sp>
      <p:sp>
        <p:nvSpPr>
          <p:cNvPr id="91" name="Shape 91"/>
          <p:cNvSpPr/>
          <p:nvPr/>
        </p:nvSpPr>
        <p:spPr>
          <a:xfrm>
            <a:off x="5291137" y="4262147"/>
            <a:ext cx="3500438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Hay que mostrar una forma de identidad con una fotografía.</a:t>
            </a:r>
          </a:p>
        </p:txBody>
      </p:sp>
      <p:pic>
        <p:nvPicPr>
          <p:cNvPr id="92" name="slide 09 text1b.png" descr="slide 09 text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68725" y="2382837"/>
            <a:ext cx="11811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slide 09 text2b.png" descr="slide 09 text2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35100" y="4468812"/>
            <a:ext cx="1384300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 flipV="1">
            <a:off x="2117724" y="4111625"/>
            <a:ext cx="482601" cy="366713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95" name="vocabulario2-header.png" descr="vocabulario2-header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6"/>
      <p:bldP build="whole" bldLvl="1" animBg="1" rev="0" advAuto="0" spid="92" grpId="1"/>
      <p:bldP build="whole" bldLvl="1" animBg="1" rev="0" advAuto="0" spid="94" grpId="3"/>
      <p:bldP build="whole" bldLvl="1" animBg="1" rev="0" advAuto="0" spid="89" grpId="4"/>
      <p:bldP build="whole" bldLvl="1" animBg="1" rev="0" advAuto="0" spid="93" grpId="2"/>
      <p:bldP build="whole" bldLvl="1" animBg="1" rev="0" advAuto="0" spid="90" grpId="5"/>
      <p:bldP build="whole" bldLvl="1" animBg="1" rev="0" advAuto="0" spid="88" grpId="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